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63" r:id="rId3"/>
    <p:sldId id="549" r:id="rId4"/>
    <p:sldId id="551" r:id="rId5"/>
    <p:sldId id="552" r:id="rId6"/>
    <p:sldId id="262" r:id="rId7"/>
    <p:sldId id="279" r:id="rId8"/>
    <p:sldId id="258" r:id="rId9"/>
    <p:sldId id="556" r:id="rId10"/>
    <p:sldId id="553" r:id="rId11"/>
    <p:sldId id="554" r:id="rId12"/>
    <p:sldId id="555" r:id="rId13"/>
    <p:sldId id="557" r:id="rId14"/>
    <p:sldId id="558" r:id="rId15"/>
    <p:sldId id="460" r:id="rId16"/>
    <p:sldId id="452" r:id="rId17"/>
    <p:sldId id="548" r:id="rId18"/>
    <p:sldId id="547" r:id="rId19"/>
    <p:sldId id="518" r:id="rId20"/>
    <p:sldId id="540" r:id="rId21"/>
    <p:sldId id="461" r:id="rId22"/>
    <p:sldId id="462" r:id="rId23"/>
    <p:sldId id="457" r:id="rId24"/>
    <p:sldId id="458" r:id="rId25"/>
    <p:sldId id="560" r:id="rId26"/>
    <p:sldId id="559" r:id="rId27"/>
    <p:sldId id="561" r:id="rId28"/>
    <p:sldId id="584" r:id="rId29"/>
    <p:sldId id="562" r:id="rId30"/>
    <p:sldId id="563" r:id="rId31"/>
    <p:sldId id="564" r:id="rId32"/>
    <p:sldId id="565" r:id="rId33"/>
    <p:sldId id="566" r:id="rId34"/>
    <p:sldId id="567" r:id="rId35"/>
    <p:sldId id="568" r:id="rId36"/>
    <p:sldId id="569" r:id="rId37"/>
    <p:sldId id="570" r:id="rId38"/>
    <p:sldId id="571" r:id="rId39"/>
    <p:sldId id="572" r:id="rId40"/>
    <p:sldId id="573" r:id="rId41"/>
    <p:sldId id="574" r:id="rId42"/>
    <p:sldId id="575" r:id="rId43"/>
    <p:sldId id="576" r:id="rId44"/>
    <p:sldId id="577" r:id="rId45"/>
    <p:sldId id="578" r:id="rId46"/>
    <p:sldId id="579" r:id="rId47"/>
    <p:sldId id="580" r:id="rId48"/>
    <p:sldId id="582" r:id="rId49"/>
    <p:sldId id="583" r:id="rId50"/>
    <p:sldId id="585" r:id="rId51"/>
    <p:sldId id="601" r:id="rId52"/>
    <p:sldId id="587" r:id="rId53"/>
    <p:sldId id="586" r:id="rId54"/>
    <p:sldId id="588" r:id="rId55"/>
    <p:sldId id="589" r:id="rId56"/>
    <p:sldId id="590" r:id="rId57"/>
    <p:sldId id="591" r:id="rId58"/>
    <p:sldId id="592" r:id="rId59"/>
    <p:sldId id="593" r:id="rId60"/>
    <p:sldId id="594" r:id="rId61"/>
    <p:sldId id="595" r:id="rId62"/>
    <p:sldId id="596" r:id="rId63"/>
    <p:sldId id="602" r:id="rId64"/>
    <p:sldId id="597" r:id="rId65"/>
    <p:sldId id="598" r:id="rId66"/>
    <p:sldId id="599" r:id="rId67"/>
    <p:sldId id="600" r:id="rId6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47" autoAdjust="0"/>
    <p:restoredTop sz="94660"/>
  </p:normalViewPr>
  <p:slideViewPr>
    <p:cSldViewPr snapToGrid="0">
      <p:cViewPr varScale="1">
        <p:scale>
          <a:sx n="104" d="100"/>
          <a:sy n="104" d="100"/>
        </p:scale>
        <p:origin x="768"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7F033-9EF7-4895-A9B6-E68E0788F183}" type="datetimeFigureOut">
              <a:rPr lang="ko-KR" altLang="en-US" smtClean="0"/>
              <a:t>2026-01-18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979C6-43A5-4D03-8706-5ABD48F95C2E}" type="slidenum">
              <a:rPr lang="ko-KR" altLang="en-US" smtClean="0"/>
              <a:t>‹#›</a:t>
            </a:fld>
            <a:endParaRPr lang="ko-KR" altLang="en-US"/>
          </a:p>
        </p:txBody>
      </p:sp>
    </p:spTree>
    <p:extLst>
      <p:ext uri="{BB962C8B-B14F-4D97-AF65-F5344CB8AC3E}">
        <p14:creationId xmlns:p14="http://schemas.microsoft.com/office/powerpoint/2010/main" val="39365173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txBody>
          <a:bodyPr/>
          <a:lstStyle/>
          <a:p>
            <a:endParaRPr lang="ko-KR" altLang="en-US"/>
          </a:p>
        </p:txBody>
      </p:sp>
      <p:sp>
        <p:nvSpPr>
          <p:cNvPr id="3" name="슬라이드 노트 개체 틀 2"/>
          <p:cNvSpPr>
            <a:spLocks noGrp="1"/>
          </p:cNvSpPr>
          <p:nvPr>
            <p:ph type="body" idx="1"/>
          </p:nvPr>
        </p:nvSpPr>
        <p:spPr/>
        <p:txBody>
          <a:bodyPr/>
          <a:lstStyle/>
          <a:p>
            <a:pPr marL="0" indent="0">
              <a:buNone/>
            </a:pPr>
            <a:r>
              <a:rPr lang="ko-KR" altLang="en-US" dirty="0"/>
              <a:t>제 목표는 </a:t>
            </a:r>
            <a:endParaRPr lang="en-US" altLang="ko-KR" dirty="0"/>
          </a:p>
          <a:p>
            <a:pPr marL="0" indent="0">
              <a:buNone/>
            </a:pPr>
            <a:r>
              <a:rPr lang="ko-KR" altLang="en-US" dirty="0"/>
              <a:t>일본어 공부를 통해서 재미를 </a:t>
            </a:r>
            <a:r>
              <a:rPr lang="ko-KR" altLang="en-US" dirty="0" err="1"/>
              <a:t>찾는것</a:t>
            </a:r>
            <a:endParaRPr lang="en-US" altLang="ko-KR" dirty="0"/>
          </a:p>
          <a:p>
            <a:pPr marL="0" indent="0">
              <a:buNone/>
            </a:pPr>
            <a:r>
              <a:rPr lang="ko-KR" altLang="en-US" dirty="0"/>
              <a:t>일본어 독립</a:t>
            </a:r>
            <a:endParaRPr lang="en-US" altLang="ko-KR" dirty="0"/>
          </a:p>
          <a:p>
            <a:pPr marL="0" indent="0">
              <a:buNone/>
            </a:pPr>
            <a:r>
              <a:rPr lang="ko-KR" altLang="en-US" dirty="0"/>
              <a:t>시야가 넓어지는 것 </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B8F6CEEF-4180-4E2C-9AF8-E554EFE44D9F}" type="slidenum">
              <a:rPr lang="ko-KR" altLang="en-US" smtClean="0"/>
              <a:t>6</a:t>
            </a:fld>
            <a:endParaRPr lang="ko-KR" altLang="en-US"/>
          </a:p>
        </p:txBody>
      </p:sp>
    </p:spTree>
    <p:extLst>
      <p:ext uri="{BB962C8B-B14F-4D97-AF65-F5344CB8AC3E}">
        <p14:creationId xmlns:p14="http://schemas.microsoft.com/office/powerpoint/2010/main" val="360774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txBody>
          <a:bodyPr/>
          <a:lstStyle/>
          <a:p>
            <a:endParaRPr lang="ko-KR" altLang="en-US"/>
          </a:p>
        </p:txBody>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D47651-EF0F-426E-A42F-D9DF6195ADFF}" type="slidenum">
              <a:rPr lang="ko-KR" altLang="en-US" smtClean="0"/>
              <a:t>16</a:t>
            </a:fld>
            <a:endParaRPr lang="ko-KR" altLang="en-US"/>
          </a:p>
        </p:txBody>
      </p:sp>
    </p:spTree>
    <p:extLst>
      <p:ext uri="{BB962C8B-B14F-4D97-AF65-F5344CB8AC3E}">
        <p14:creationId xmlns:p14="http://schemas.microsoft.com/office/powerpoint/2010/main" val="3569601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B50698-09BE-D0CF-8A28-CBBB72594DA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88E97AA-B3F3-68BF-C8C0-4751613DB2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22EF297-9DAD-B2B4-2720-144C94C32260}"/>
              </a:ext>
            </a:extLst>
          </p:cNvPr>
          <p:cNvSpPr>
            <a:spLocks noGrp="1"/>
          </p:cNvSpPr>
          <p:nvPr>
            <p:ph type="dt" sz="half" idx="10"/>
          </p:nvPr>
        </p:nvSpPr>
        <p:spPr/>
        <p:txBody>
          <a:bodyPr/>
          <a:lstStyle/>
          <a:p>
            <a:fld id="{0450B6AA-BDCC-4A33-B61E-B84B950337B8}" type="datetimeFigureOut">
              <a:rPr lang="ko-KR" altLang="en-US" smtClean="0"/>
              <a:t>2026-01-18</a:t>
            </a:fld>
            <a:endParaRPr lang="ko-KR" altLang="en-US"/>
          </a:p>
        </p:txBody>
      </p:sp>
      <p:sp>
        <p:nvSpPr>
          <p:cNvPr id="5" name="바닥글 개체 틀 4">
            <a:extLst>
              <a:ext uri="{FF2B5EF4-FFF2-40B4-BE49-F238E27FC236}">
                <a16:creationId xmlns:a16="http://schemas.microsoft.com/office/drawing/2014/main" id="{CD6A34A8-158D-C873-46DC-9028708970A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1EA2E32-0880-B74C-8E2C-59A80349A2DD}"/>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171661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E0E706-2068-4CBD-E145-76D12ADD5AA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753A9A8-AEE7-5E48-9C60-4A1C5B2A788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359360-F764-8DBF-7C2E-21EA84F40BA1}"/>
              </a:ext>
            </a:extLst>
          </p:cNvPr>
          <p:cNvSpPr>
            <a:spLocks noGrp="1"/>
          </p:cNvSpPr>
          <p:nvPr>
            <p:ph type="dt" sz="half" idx="10"/>
          </p:nvPr>
        </p:nvSpPr>
        <p:spPr/>
        <p:txBody>
          <a:bodyPr/>
          <a:lstStyle/>
          <a:p>
            <a:fld id="{0450B6AA-BDCC-4A33-B61E-B84B950337B8}" type="datetimeFigureOut">
              <a:rPr lang="ko-KR" altLang="en-US" smtClean="0"/>
              <a:t>2026-01-18</a:t>
            </a:fld>
            <a:endParaRPr lang="ko-KR" altLang="en-US"/>
          </a:p>
        </p:txBody>
      </p:sp>
      <p:sp>
        <p:nvSpPr>
          <p:cNvPr id="5" name="바닥글 개체 틀 4">
            <a:extLst>
              <a:ext uri="{FF2B5EF4-FFF2-40B4-BE49-F238E27FC236}">
                <a16:creationId xmlns:a16="http://schemas.microsoft.com/office/drawing/2014/main" id="{BB7E752A-877C-B9BB-4967-3AD7765083C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CF6ECEA-9159-DB23-50E5-23697174239D}"/>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222394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E61413F-B547-502E-FE58-38126781DB3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75868404-A252-FBEC-936E-EE97C63EAF0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0EAC5AE-F22B-FE0E-1DD6-7425DD47D83D}"/>
              </a:ext>
            </a:extLst>
          </p:cNvPr>
          <p:cNvSpPr>
            <a:spLocks noGrp="1"/>
          </p:cNvSpPr>
          <p:nvPr>
            <p:ph type="dt" sz="half" idx="10"/>
          </p:nvPr>
        </p:nvSpPr>
        <p:spPr/>
        <p:txBody>
          <a:bodyPr/>
          <a:lstStyle/>
          <a:p>
            <a:fld id="{0450B6AA-BDCC-4A33-B61E-B84B950337B8}" type="datetimeFigureOut">
              <a:rPr lang="ko-KR" altLang="en-US" smtClean="0"/>
              <a:t>2026-01-18</a:t>
            </a:fld>
            <a:endParaRPr lang="ko-KR" altLang="en-US"/>
          </a:p>
        </p:txBody>
      </p:sp>
      <p:sp>
        <p:nvSpPr>
          <p:cNvPr id="5" name="바닥글 개체 틀 4">
            <a:extLst>
              <a:ext uri="{FF2B5EF4-FFF2-40B4-BE49-F238E27FC236}">
                <a16:creationId xmlns:a16="http://schemas.microsoft.com/office/drawing/2014/main" id="{5B06E3EB-F778-8039-31D6-0A945CE8391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4C40DCA-B849-12B1-ED26-1009B7114576}"/>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08576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9F26D3-FB09-AE07-0A2E-5B8C92FF3DF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3673348-97B7-3E61-2EA1-F925359A554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62FCB75-CDC3-E9AA-4C7B-E888A51A7D14}"/>
              </a:ext>
            </a:extLst>
          </p:cNvPr>
          <p:cNvSpPr>
            <a:spLocks noGrp="1"/>
          </p:cNvSpPr>
          <p:nvPr>
            <p:ph type="dt" sz="half" idx="10"/>
          </p:nvPr>
        </p:nvSpPr>
        <p:spPr/>
        <p:txBody>
          <a:bodyPr/>
          <a:lstStyle/>
          <a:p>
            <a:fld id="{0450B6AA-BDCC-4A33-B61E-B84B950337B8}" type="datetimeFigureOut">
              <a:rPr lang="ko-KR" altLang="en-US" smtClean="0"/>
              <a:t>2026-01-18</a:t>
            </a:fld>
            <a:endParaRPr lang="ko-KR" altLang="en-US"/>
          </a:p>
        </p:txBody>
      </p:sp>
      <p:sp>
        <p:nvSpPr>
          <p:cNvPr id="5" name="바닥글 개체 틀 4">
            <a:extLst>
              <a:ext uri="{FF2B5EF4-FFF2-40B4-BE49-F238E27FC236}">
                <a16:creationId xmlns:a16="http://schemas.microsoft.com/office/drawing/2014/main" id="{E9D3854A-D4C7-99B0-9D31-866091B4B5E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651B78B-8640-8855-8434-C3ACD10D1BAB}"/>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1343333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B7E04C-64AF-66BD-9BDC-13E4F51258B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9CBEF78F-1ED6-6D3C-5952-12F2D90288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01DD4FB7-75C5-A97B-29AF-A6BC00A8AA53}"/>
              </a:ext>
            </a:extLst>
          </p:cNvPr>
          <p:cNvSpPr>
            <a:spLocks noGrp="1"/>
          </p:cNvSpPr>
          <p:nvPr>
            <p:ph type="dt" sz="half" idx="10"/>
          </p:nvPr>
        </p:nvSpPr>
        <p:spPr/>
        <p:txBody>
          <a:bodyPr/>
          <a:lstStyle/>
          <a:p>
            <a:fld id="{0450B6AA-BDCC-4A33-B61E-B84B950337B8}" type="datetimeFigureOut">
              <a:rPr lang="ko-KR" altLang="en-US" smtClean="0"/>
              <a:t>2026-01-18</a:t>
            </a:fld>
            <a:endParaRPr lang="ko-KR" altLang="en-US"/>
          </a:p>
        </p:txBody>
      </p:sp>
      <p:sp>
        <p:nvSpPr>
          <p:cNvPr id="5" name="바닥글 개체 틀 4">
            <a:extLst>
              <a:ext uri="{FF2B5EF4-FFF2-40B4-BE49-F238E27FC236}">
                <a16:creationId xmlns:a16="http://schemas.microsoft.com/office/drawing/2014/main" id="{7D763E4D-214F-BE05-B33D-76486F953B9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BC6E8D4-6E26-63C3-CE08-A315DC9FBF6D}"/>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165728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A1D710-DE06-6F8C-621B-0C29662FB61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92FF60A-193C-D8B8-CFA2-5103FE223F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DF04AFC-3397-58A6-1013-11DF617E530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4D770C4-F702-994D-3F05-EE6797F5148D}"/>
              </a:ext>
            </a:extLst>
          </p:cNvPr>
          <p:cNvSpPr>
            <a:spLocks noGrp="1"/>
          </p:cNvSpPr>
          <p:nvPr>
            <p:ph type="dt" sz="half" idx="10"/>
          </p:nvPr>
        </p:nvSpPr>
        <p:spPr/>
        <p:txBody>
          <a:bodyPr/>
          <a:lstStyle/>
          <a:p>
            <a:fld id="{0450B6AA-BDCC-4A33-B61E-B84B950337B8}" type="datetimeFigureOut">
              <a:rPr lang="ko-KR" altLang="en-US" smtClean="0"/>
              <a:t>2026-01-18</a:t>
            </a:fld>
            <a:endParaRPr lang="ko-KR" altLang="en-US"/>
          </a:p>
        </p:txBody>
      </p:sp>
      <p:sp>
        <p:nvSpPr>
          <p:cNvPr id="6" name="바닥글 개체 틀 5">
            <a:extLst>
              <a:ext uri="{FF2B5EF4-FFF2-40B4-BE49-F238E27FC236}">
                <a16:creationId xmlns:a16="http://schemas.microsoft.com/office/drawing/2014/main" id="{01F2E47F-9403-D7EC-5217-15E21A62136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A97CBED-E888-E6BA-F4A7-BA8F8BF4AFFF}"/>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1222004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1C02C-0859-B6C5-4E23-FA44934113F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223F1A80-4439-A208-9D1D-94E22D098D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0743660E-C7D3-5E27-6830-D3C394C8372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18E83F5-4554-4FC3-9E4D-CE959608B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7F56465-0BE8-10F8-3796-EB979382D47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E31E2664-5E5C-1470-5067-BCEF133093CD}"/>
              </a:ext>
            </a:extLst>
          </p:cNvPr>
          <p:cNvSpPr>
            <a:spLocks noGrp="1"/>
          </p:cNvSpPr>
          <p:nvPr>
            <p:ph type="dt" sz="half" idx="10"/>
          </p:nvPr>
        </p:nvSpPr>
        <p:spPr/>
        <p:txBody>
          <a:bodyPr/>
          <a:lstStyle/>
          <a:p>
            <a:fld id="{0450B6AA-BDCC-4A33-B61E-B84B950337B8}" type="datetimeFigureOut">
              <a:rPr lang="ko-KR" altLang="en-US" smtClean="0"/>
              <a:t>2026-01-18</a:t>
            </a:fld>
            <a:endParaRPr lang="ko-KR" altLang="en-US"/>
          </a:p>
        </p:txBody>
      </p:sp>
      <p:sp>
        <p:nvSpPr>
          <p:cNvPr id="8" name="바닥글 개체 틀 7">
            <a:extLst>
              <a:ext uri="{FF2B5EF4-FFF2-40B4-BE49-F238E27FC236}">
                <a16:creationId xmlns:a16="http://schemas.microsoft.com/office/drawing/2014/main" id="{F0D792B9-2BEC-1514-871D-8BDBBEC9CDE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10FB646-F890-E460-0773-36D8D32C5D7A}"/>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71608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BA1732-B38C-F146-B197-F3931F224C7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154CEDD-61C2-1B6C-8855-234226BF1CA4}"/>
              </a:ext>
            </a:extLst>
          </p:cNvPr>
          <p:cNvSpPr>
            <a:spLocks noGrp="1"/>
          </p:cNvSpPr>
          <p:nvPr>
            <p:ph type="dt" sz="half" idx="10"/>
          </p:nvPr>
        </p:nvSpPr>
        <p:spPr/>
        <p:txBody>
          <a:bodyPr/>
          <a:lstStyle/>
          <a:p>
            <a:fld id="{0450B6AA-BDCC-4A33-B61E-B84B950337B8}" type="datetimeFigureOut">
              <a:rPr lang="ko-KR" altLang="en-US" smtClean="0"/>
              <a:t>2026-01-18</a:t>
            </a:fld>
            <a:endParaRPr lang="ko-KR" altLang="en-US"/>
          </a:p>
        </p:txBody>
      </p:sp>
      <p:sp>
        <p:nvSpPr>
          <p:cNvPr id="4" name="바닥글 개체 틀 3">
            <a:extLst>
              <a:ext uri="{FF2B5EF4-FFF2-40B4-BE49-F238E27FC236}">
                <a16:creationId xmlns:a16="http://schemas.microsoft.com/office/drawing/2014/main" id="{DF2372DC-A848-65FC-9E7C-BE606636054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8E53E9A5-334A-DCA1-2EE2-1B8541D5355E}"/>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917808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5253FA4-EB9E-81A8-EEB4-57A10CC890F9}"/>
              </a:ext>
            </a:extLst>
          </p:cNvPr>
          <p:cNvSpPr>
            <a:spLocks noGrp="1"/>
          </p:cNvSpPr>
          <p:nvPr>
            <p:ph type="dt" sz="half" idx="10"/>
          </p:nvPr>
        </p:nvSpPr>
        <p:spPr/>
        <p:txBody>
          <a:bodyPr/>
          <a:lstStyle/>
          <a:p>
            <a:fld id="{0450B6AA-BDCC-4A33-B61E-B84B950337B8}" type="datetimeFigureOut">
              <a:rPr lang="ko-KR" altLang="en-US" smtClean="0"/>
              <a:t>2026-01-18</a:t>
            </a:fld>
            <a:endParaRPr lang="ko-KR" altLang="en-US"/>
          </a:p>
        </p:txBody>
      </p:sp>
      <p:sp>
        <p:nvSpPr>
          <p:cNvPr id="3" name="바닥글 개체 틀 2">
            <a:extLst>
              <a:ext uri="{FF2B5EF4-FFF2-40B4-BE49-F238E27FC236}">
                <a16:creationId xmlns:a16="http://schemas.microsoft.com/office/drawing/2014/main" id="{722CAD4D-4470-B9D6-5802-08BA390789A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C8A4366-E7EC-9B9B-3963-2B837AD56A0F}"/>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38295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1A6FB0-5B15-F579-3F85-D35254F2624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8A4C6BA-EC69-5567-539D-028B98269B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937BCF1-EE91-B926-A3F2-C5CACBB91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D7B0A19-DD8F-B0A1-E435-50070FAA5BC9}"/>
              </a:ext>
            </a:extLst>
          </p:cNvPr>
          <p:cNvSpPr>
            <a:spLocks noGrp="1"/>
          </p:cNvSpPr>
          <p:nvPr>
            <p:ph type="dt" sz="half" idx="10"/>
          </p:nvPr>
        </p:nvSpPr>
        <p:spPr/>
        <p:txBody>
          <a:bodyPr/>
          <a:lstStyle/>
          <a:p>
            <a:fld id="{0450B6AA-BDCC-4A33-B61E-B84B950337B8}" type="datetimeFigureOut">
              <a:rPr lang="ko-KR" altLang="en-US" smtClean="0"/>
              <a:t>2026-01-18</a:t>
            </a:fld>
            <a:endParaRPr lang="ko-KR" altLang="en-US"/>
          </a:p>
        </p:txBody>
      </p:sp>
      <p:sp>
        <p:nvSpPr>
          <p:cNvPr id="6" name="바닥글 개체 틀 5">
            <a:extLst>
              <a:ext uri="{FF2B5EF4-FFF2-40B4-BE49-F238E27FC236}">
                <a16:creationId xmlns:a16="http://schemas.microsoft.com/office/drawing/2014/main" id="{C78BC715-E3FD-C500-35D0-34CD301ED1D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D9C59D2-F4E8-36D0-50EC-63177FCB62BC}"/>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411924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6A4BE8-6B0C-E037-F85A-6BF6737E671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C15010E-0F22-44C0-5039-C0D2BAE606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F1820F5-0C7F-ABD7-1D07-705AC2801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D8715A3-FF7A-B919-6FD5-2B7B599FDAFE}"/>
              </a:ext>
            </a:extLst>
          </p:cNvPr>
          <p:cNvSpPr>
            <a:spLocks noGrp="1"/>
          </p:cNvSpPr>
          <p:nvPr>
            <p:ph type="dt" sz="half" idx="10"/>
          </p:nvPr>
        </p:nvSpPr>
        <p:spPr/>
        <p:txBody>
          <a:bodyPr/>
          <a:lstStyle/>
          <a:p>
            <a:fld id="{0450B6AA-BDCC-4A33-B61E-B84B950337B8}" type="datetimeFigureOut">
              <a:rPr lang="ko-KR" altLang="en-US" smtClean="0"/>
              <a:t>2026-01-18</a:t>
            </a:fld>
            <a:endParaRPr lang="ko-KR" altLang="en-US"/>
          </a:p>
        </p:txBody>
      </p:sp>
      <p:sp>
        <p:nvSpPr>
          <p:cNvPr id="6" name="바닥글 개체 틀 5">
            <a:extLst>
              <a:ext uri="{FF2B5EF4-FFF2-40B4-BE49-F238E27FC236}">
                <a16:creationId xmlns:a16="http://schemas.microsoft.com/office/drawing/2014/main" id="{5E1D5B99-9EC7-395E-3BA1-2E7CE65185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3B91F2D-0356-6353-60D2-2A877FB1CDBC}"/>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119233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6E06B38-A0C4-F6D9-F5A7-4D366986A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A3FDDD0-05B2-A692-D9B7-D76DF34395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BDBE002-078F-358B-51D0-FEF4FEBC4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50B6AA-BDCC-4A33-B61E-B84B950337B8}" type="datetimeFigureOut">
              <a:rPr lang="ko-KR" altLang="en-US" smtClean="0"/>
              <a:t>2026-01-18</a:t>
            </a:fld>
            <a:endParaRPr lang="ko-KR" altLang="en-US"/>
          </a:p>
        </p:txBody>
      </p:sp>
      <p:sp>
        <p:nvSpPr>
          <p:cNvPr id="5" name="바닥글 개체 틀 4">
            <a:extLst>
              <a:ext uri="{FF2B5EF4-FFF2-40B4-BE49-F238E27FC236}">
                <a16:creationId xmlns:a16="http://schemas.microsoft.com/office/drawing/2014/main" id="{A6B86969-055F-D671-32DB-5A98CEE7C9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8F2D9B0-5161-6535-EBA9-945E1515A7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597458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干支・動物】うさぎ年のかわいいカレンダー・日付のフリー ...">
            <a:extLst>
              <a:ext uri="{FF2B5EF4-FFF2-40B4-BE49-F238E27FC236}">
                <a16:creationId xmlns:a16="http://schemas.microsoft.com/office/drawing/2014/main" id="{FC7D6F2D-469F-0950-BA4A-42EE2882F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2" y="17797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67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5C5469F-C62A-4DF4-E983-20B93D71003C}"/>
              </a:ext>
            </a:extLst>
          </p:cNvPr>
          <p:cNvSpPr>
            <a:spLocks noGrp="1"/>
          </p:cNvSpPr>
          <p:nvPr>
            <p:ph idx="1"/>
          </p:nvPr>
        </p:nvSpPr>
        <p:spPr>
          <a:xfrm>
            <a:off x="501440" y="880725"/>
            <a:ext cx="10678740" cy="4671858"/>
          </a:xfrm>
        </p:spPr>
        <p:txBody>
          <a:bodyPr>
            <a:normAutofit lnSpcReduction="10000"/>
          </a:bodyPr>
          <a:lstStyle/>
          <a:p>
            <a:pPr>
              <a:lnSpc>
                <a:spcPct val="150000"/>
              </a:lnSpc>
            </a:pPr>
            <a:r>
              <a:rPr lang="ja-JP" altLang="ko-KR" b="1" dirty="0"/>
              <a:t>ダラダラと過ごしてしまう</a:t>
            </a:r>
            <a:endParaRPr lang="ko-KR" altLang="ko-KR" dirty="0"/>
          </a:p>
          <a:p>
            <a:pPr>
              <a:lnSpc>
                <a:spcPct val="150000"/>
              </a:lnSpc>
            </a:pPr>
            <a:r>
              <a:rPr lang="ja-JP" altLang="ko-KR" dirty="0"/>
              <a:t>休みが長いとついダラダラ過ごしてしまったり、夜更かしして朝起きるのが遅くなったりしがちです。ダラダラ過ごしてしまうと、仕事初めのときに「やる気が出ない……」「夜更かししすぎて生活習慣がくずれた……」なんてことも。年末年始は楽しいことがたくさんあって生活リズムが乱れがちですが、ほどほどにしておきたいですね。</a:t>
            </a:r>
            <a:endParaRPr lang="ko-KR" altLang="ko-KR" dirty="0"/>
          </a:p>
          <a:p>
            <a:endParaRPr lang="ko-KR" altLang="en-US" dirty="0"/>
          </a:p>
        </p:txBody>
      </p:sp>
    </p:spTree>
    <p:extLst>
      <p:ext uri="{BB962C8B-B14F-4D97-AF65-F5344CB8AC3E}">
        <p14:creationId xmlns:p14="http://schemas.microsoft.com/office/powerpoint/2010/main" val="90172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25AF1CF-26BF-1861-DEC7-1B7C719034E8}"/>
              </a:ext>
            </a:extLst>
          </p:cNvPr>
          <p:cNvSpPr>
            <a:spLocks noGrp="1"/>
          </p:cNvSpPr>
          <p:nvPr>
            <p:ph idx="1"/>
          </p:nvPr>
        </p:nvSpPr>
        <p:spPr>
          <a:xfrm>
            <a:off x="491924" y="682906"/>
            <a:ext cx="10856089" cy="4824900"/>
          </a:xfrm>
        </p:spPr>
        <p:txBody>
          <a:bodyPr>
            <a:normAutofit/>
          </a:bodyPr>
          <a:lstStyle/>
          <a:p>
            <a:pPr>
              <a:lnSpc>
                <a:spcPct val="150000"/>
              </a:lnSpc>
            </a:pPr>
            <a:r>
              <a:rPr lang="ja-JP" altLang="ko-KR" b="1" dirty="0"/>
              <a:t>割高なサービスや道の混雑</a:t>
            </a:r>
            <a:endParaRPr lang="ko-KR" altLang="ko-KR" dirty="0"/>
          </a:p>
          <a:p>
            <a:pPr>
              <a:lnSpc>
                <a:spcPct val="150000"/>
              </a:lnSpc>
            </a:pPr>
            <a:r>
              <a:rPr lang="ja-JP" altLang="ko-KR" dirty="0"/>
              <a:t>年末年始は飲食店や旅行サービスなど、ふだんの価格よりも割高なことが多いです。また「帰省ラッシュ」もあり、いつも以上に交通状況に注意が必要です。割高なサービス利用については、「本当に年末にすべきことなのか？」と考えてもいいかもしれません。道の混雑に関しても、ゆとりある時間配分で行動するのが良いです。</a:t>
            </a:r>
            <a:endParaRPr lang="ko-KR" altLang="ko-KR" dirty="0"/>
          </a:p>
          <a:p>
            <a:endParaRPr lang="ko-KR" altLang="en-US" dirty="0"/>
          </a:p>
        </p:txBody>
      </p:sp>
    </p:spTree>
    <p:extLst>
      <p:ext uri="{BB962C8B-B14F-4D97-AF65-F5344CB8AC3E}">
        <p14:creationId xmlns:p14="http://schemas.microsoft.com/office/powerpoint/2010/main" val="63178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A69A45-AED3-C9F8-3632-FFA5CF0F8C2A}"/>
              </a:ext>
            </a:extLst>
          </p:cNvPr>
          <p:cNvSpPr>
            <a:spLocks noGrp="1"/>
          </p:cNvSpPr>
          <p:nvPr>
            <p:ph idx="1"/>
          </p:nvPr>
        </p:nvSpPr>
        <p:spPr>
          <a:xfrm>
            <a:off x="567159" y="868101"/>
            <a:ext cx="10844686" cy="4882239"/>
          </a:xfrm>
        </p:spPr>
        <p:txBody>
          <a:bodyPr>
            <a:normAutofit/>
          </a:bodyPr>
          <a:lstStyle/>
          <a:p>
            <a:pPr>
              <a:lnSpc>
                <a:spcPct val="150000"/>
              </a:lnSpc>
            </a:pPr>
            <a:r>
              <a:rPr lang="ja-JP" altLang="ko-KR" b="1" dirty="0"/>
              <a:t>セールでつい無駄遣いをしてしまう</a:t>
            </a:r>
            <a:endParaRPr lang="ko-KR" altLang="ko-KR" dirty="0"/>
          </a:p>
          <a:p>
            <a:pPr>
              <a:lnSpc>
                <a:spcPct val="150000"/>
              </a:lnSpc>
            </a:pPr>
            <a:r>
              <a:rPr lang="ja-JP" altLang="ko-KR" dirty="0"/>
              <a:t>「ついつい安いからたくさん買っちゃった……」と年明けに後悔してしまうこともありそう。セールに惹かれてしまい、不要なものまで買ってしまう可能性がある年末年始。本当に必要なものを見極めて、商品を購入することをおすすめします。欲しかった商品が安くなっているタイミングなどに購入するなど、自分の中でルールを決めてもいいかもしれません。</a:t>
            </a:r>
            <a:endParaRPr lang="ko-KR" altLang="ko-KR" dirty="0"/>
          </a:p>
          <a:p>
            <a:endParaRPr lang="ko-KR" altLang="en-US" dirty="0"/>
          </a:p>
        </p:txBody>
      </p:sp>
    </p:spTree>
    <p:extLst>
      <p:ext uri="{BB962C8B-B14F-4D97-AF65-F5344CB8AC3E}">
        <p14:creationId xmlns:p14="http://schemas.microsoft.com/office/powerpoint/2010/main" val="383607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606E1F3-BFA3-8C8E-E9E2-EE957BF75E68}"/>
              </a:ext>
            </a:extLst>
          </p:cNvPr>
          <p:cNvSpPr>
            <a:spLocks noGrp="1"/>
          </p:cNvSpPr>
          <p:nvPr>
            <p:ph idx="1"/>
          </p:nvPr>
        </p:nvSpPr>
        <p:spPr>
          <a:xfrm>
            <a:off x="577769" y="1190999"/>
            <a:ext cx="10515600" cy="4351338"/>
          </a:xfrm>
        </p:spPr>
        <p:txBody>
          <a:bodyPr/>
          <a:lstStyle/>
          <a:p>
            <a:pPr>
              <a:lnSpc>
                <a:spcPct val="150000"/>
              </a:lnSpc>
            </a:pPr>
            <a:r>
              <a:rPr lang="ja-JP" altLang="ko-KR" b="1" dirty="0"/>
              <a:t>お酒に飲まれない</a:t>
            </a:r>
            <a:endParaRPr lang="ko-KR" altLang="ko-KR" dirty="0"/>
          </a:p>
          <a:p>
            <a:pPr>
              <a:lnSpc>
                <a:spcPct val="150000"/>
              </a:lnSpc>
            </a:pPr>
            <a:r>
              <a:rPr lang="ja-JP" altLang="ko-KR" dirty="0"/>
              <a:t>年末年始は学生時代の友だちや親戚の集まりが多い時期。次の日も休みなので、二軒目・三軒目と楽しみたくなりますよね。年末年始はお酒を飲む機会も格段に増えます。お酒に飲まれないように気を付けながら、学生時代の友だちや親戚が集まる場を楽しみたいですね。</a:t>
            </a:r>
            <a:endParaRPr lang="ko-KR" altLang="ko-KR" dirty="0"/>
          </a:p>
          <a:p>
            <a:endParaRPr lang="ko-KR" altLang="en-US" dirty="0"/>
          </a:p>
        </p:txBody>
      </p:sp>
    </p:spTree>
    <p:extLst>
      <p:ext uri="{BB962C8B-B14F-4D97-AF65-F5344CB8AC3E}">
        <p14:creationId xmlns:p14="http://schemas.microsoft.com/office/powerpoint/2010/main" val="260099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44FAF44-B387-2B91-0654-C0DB34173033}"/>
              </a:ext>
            </a:extLst>
          </p:cNvPr>
          <p:cNvSpPr>
            <a:spLocks noGrp="1"/>
          </p:cNvSpPr>
          <p:nvPr>
            <p:ph idx="1"/>
          </p:nvPr>
        </p:nvSpPr>
        <p:spPr>
          <a:xfrm>
            <a:off x="768752" y="1253331"/>
            <a:ext cx="10515600" cy="4351338"/>
          </a:xfrm>
        </p:spPr>
        <p:txBody>
          <a:bodyPr>
            <a:normAutofit lnSpcReduction="10000"/>
          </a:bodyPr>
          <a:lstStyle/>
          <a:p>
            <a:pPr>
              <a:lnSpc>
                <a:spcPct val="150000"/>
              </a:lnSpc>
            </a:pPr>
            <a:r>
              <a:rPr lang="ja-JP" altLang="ko-KR" dirty="0"/>
              <a:t>年末年始は、学生時代の友だちや親戚の集まりといったイベントから、歳末セールや福袋などのショッピング、大掃除など家のことまで、やることがたくさん。</a:t>
            </a:r>
            <a:br>
              <a:rPr lang="en-US" altLang="ko-KR" dirty="0"/>
            </a:br>
            <a:r>
              <a:rPr lang="ja-JP" altLang="ko-KR" dirty="0"/>
              <a:t>社会人として迎える年末年始、みなさんはどのようにして過ごしますか？</a:t>
            </a:r>
            <a:br>
              <a:rPr lang="en-US" altLang="ko-KR" dirty="0"/>
            </a:br>
            <a:r>
              <a:rPr lang="ja-JP" altLang="ko-KR" dirty="0"/>
              <a:t>ぜひ悔いのない有意義な年末年始を、ゆっくりお過ごしください。</a:t>
            </a:r>
            <a:endParaRPr lang="ko-KR" altLang="ko-KR" dirty="0"/>
          </a:p>
          <a:p>
            <a:endParaRPr lang="ko-KR" altLang="en-US" dirty="0"/>
          </a:p>
        </p:txBody>
      </p:sp>
    </p:spTree>
    <p:extLst>
      <p:ext uri="{BB962C8B-B14F-4D97-AF65-F5344CB8AC3E}">
        <p14:creationId xmlns:p14="http://schemas.microsoft.com/office/powerpoint/2010/main" val="3490388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7A606148-B320-0311-5865-21648F038A62}"/>
              </a:ext>
            </a:extLst>
          </p:cNvPr>
          <p:cNvPicPr>
            <a:picLocks noGrp="1" noChangeAspect="1"/>
          </p:cNvPicPr>
          <p:nvPr>
            <p:ph idx="1"/>
          </p:nvPr>
        </p:nvPicPr>
        <p:blipFill>
          <a:blip r:embed="rId2"/>
          <a:srcRect l="3095" b="216"/>
          <a:stretch/>
        </p:blipFill>
        <p:spPr>
          <a:xfrm>
            <a:off x="558457" y="1409587"/>
            <a:ext cx="4837933" cy="4341973"/>
          </a:xfrm>
        </p:spPr>
      </p:pic>
      <p:sp>
        <p:nvSpPr>
          <p:cNvPr id="6" name="TextBox 5">
            <a:extLst>
              <a:ext uri="{FF2B5EF4-FFF2-40B4-BE49-F238E27FC236}">
                <a16:creationId xmlns:a16="http://schemas.microsoft.com/office/drawing/2014/main" id="{5AFFE92C-814B-C69F-DC4E-B5977E18D904}"/>
              </a:ext>
            </a:extLst>
          </p:cNvPr>
          <p:cNvSpPr txBox="1"/>
          <p:nvPr/>
        </p:nvSpPr>
        <p:spPr>
          <a:xfrm>
            <a:off x="5595076" y="1568955"/>
            <a:ext cx="5429809" cy="1384995"/>
          </a:xfrm>
          <a:prstGeom prst="rect">
            <a:avLst/>
          </a:prstGeom>
          <a:noFill/>
        </p:spPr>
        <p:txBody>
          <a:bodyPr wrap="square" rtlCol="0">
            <a:spAutoFit/>
          </a:bodyPr>
          <a:lstStyle/>
          <a:p>
            <a:r>
              <a:rPr lang="ja-JP" altLang="en-US" sz="2800" b="1" dirty="0"/>
              <a:t>毎日の小さな努力の積み重ね</a:t>
            </a:r>
            <a:endParaRPr lang="en-US" altLang="ja-JP" sz="2800" b="1" dirty="0"/>
          </a:p>
          <a:p>
            <a:r>
              <a:rPr lang="ja-JP" altLang="en-US" sz="2800" b="1" dirty="0">
                <a:highlight>
                  <a:srgbClr val="FFFF00"/>
                </a:highlight>
              </a:rPr>
              <a:t>（つみかさね）</a:t>
            </a:r>
            <a:r>
              <a:rPr lang="ja-JP" altLang="en-US" sz="2800" b="1" dirty="0"/>
              <a:t>が、</a:t>
            </a:r>
            <a:endParaRPr lang="en-US" altLang="ja-JP" sz="2800" b="1" dirty="0"/>
          </a:p>
          <a:p>
            <a:r>
              <a:rPr lang="ja-JP" altLang="en-US" sz="2800" b="1" dirty="0"/>
              <a:t>歴史を作っていくんだよ！！</a:t>
            </a:r>
            <a:endParaRPr lang="en-US" altLang="ja-JP" sz="2800" b="1" dirty="0"/>
          </a:p>
        </p:txBody>
      </p:sp>
      <p:sp>
        <p:nvSpPr>
          <p:cNvPr id="10" name="TextBox 9">
            <a:extLst>
              <a:ext uri="{FF2B5EF4-FFF2-40B4-BE49-F238E27FC236}">
                <a16:creationId xmlns:a16="http://schemas.microsoft.com/office/drawing/2014/main" id="{BA98E89E-A85E-C184-2442-4BCED2AA46BC}"/>
              </a:ext>
            </a:extLst>
          </p:cNvPr>
          <p:cNvSpPr txBox="1"/>
          <p:nvPr/>
        </p:nvSpPr>
        <p:spPr>
          <a:xfrm>
            <a:off x="5635588" y="3125164"/>
            <a:ext cx="6097022" cy="369332"/>
          </a:xfrm>
          <a:prstGeom prst="rect">
            <a:avLst/>
          </a:prstGeom>
          <a:noFill/>
        </p:spPr>
        <p:txBody>
          <a:bodyPr wrap="square">
            <a:spAutoFit/>
          </a:bodyPr>
          <a:lstStyle/>
          <a:p>
            <a:r>
              <a:rPr lang="ko-KR" altLang="en-US" dirty="0"/>
              <a:t>매일의 작은 노력의 축적이 역사를 만들어가는 거야</a:t>
            </a:r>
            <a:r>
              <a:rPr lang="en-US" altLang="ko-KR" dirty="0"/>
              <a:t>.</a:t>
            </a:r>
            <a:endParaRPr lang="ko-KR" altLang="en-US" dirty="0"/>
          </a:p>
        </p:txBody>
      </p:sp>
    </p:spTree>
    <p:extLst>
      <p:ext uri="{BB962C8B-B14F-4D97-AF65-F5344CB8AC3E}">
        <p14:creationId xmlns:p14="http://schemas.microsoft.com/office/powerpoint/2010/main" val="989105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日本地図のイラスト（地方区分色分け：都道府県名入り） | 無料 ...">
            <a:extLst>
              <a:ext uri="{FF2B5EF4-FFF2-40B4-BE49-F238E27FC236}">
                <a16:creationId xmlns:a16="http://schemas.microsoft.com/office/drawing/2014/main" id="{1161DE33-5019-D7D8-F368-ABED3E3D55B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8605" y="382996"/>
            <a:ext cx="6617133" cy="5864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3A1B9D-F1A3-8668-03B8-9AC43C5C5D5A}"/>
              </a:ext>
            </a:extLst>
          </p:cNvPr>
          <p:cNvSpPr txBox="1"/>
          <p:nvPr/>
        </p:nvSpPr>
        <p:spPr>
          <a:xfrm>
            <a:off x="68530" y="2221020"/>
            <a:ext cx="2922191" cy="1323439"/>
          </a:xfrm>
          <a:prstGeom prst="rect">
            <a:avLst/>
          </a:prstGeom>
          <a:noFill/>
        </p:spPr>
        <p:txBody>
          <a:bodyPr wrap="square" rtlCol="0">
            <a:spAutoFit/>
          </a:bodyPr>
          <a:lstStyle/>
          <a:p>
            <a:r>
              <a:rPr lang="ja-JP" altLang="en-US" sz="1600" dirty="0">
                <a:highlight>
                  <a:srgbClr val="FFFF00"/>
                </a:highlight>
              </a:rPr>
              <a:t>四国（しこく）</a:t>
            </a:r>
            <a:endParaRPr lang="en-US" altLang="ja-JP" sz="1600" dirty="0">
              <a:highlight>
                <a:srgbClr val="FFFF00"/>
              </a:highlight>
            </a:endParaRPr>
          </a:p>
          <a:p>
            <a:r>
              <a:rPr lang="ja-JP" altLang="en-US" sz="1600" dirty="0"/>
              <a:t>香川（かがわ）</a:t>
            </a:r>
            <a:endParaRPr lang="en-US" altLang="ja-JP" sz="1600" dirty="0"/>
          </a:p>
          <a:p>
            <a:r>
              <a:rPr lang="ja-JP" altLang="en-US" sz="1600" dirty="0"/>
              <a:t>徳島（とくしま）</a:t>
            </a:r>
            <a:endParaRPr lang="en-US" altLang="ja-JP" sz="1600" dirty="0"/>
          </a:p>
          <a:p>
            <a:r>
              <a:rPr lang="ja-JP" altLang="en-US" sz="1600" dirty="0"/>
              <a:t>愛媛（えひめ）</a:t>
            </a:r>
            <a:endParaRPr lang="en-US" altLang="ja-JP" sz="1600" dirty="0"/>
          </a:p>
          <a:p>
            <a:r>
              <a:rPr lang="ja-JP" altLang="en-US" sz="1600" dirty="0"/>
              <a:t>高知（こうち）</a:t>
            </a:r>
            <a:endParaRPr lang="ko-KR" altLang="en-US" sz="1600" dirty="0"/>
          </a:p>
        </p:txBody>
      </p:sp>
      <p:sp>
        <p:nvSpPr>
          <p:cNvPr id="5" name="TextBox 4">
            <a:extLst>
              <a:ext uri="{FF2B5EF4-FFF2-40B4-BE49-F238E27FC236}">
                <a16:creationId xmlns:a16="http://schemas.microsoft.com/office/drawing/2014/main" id="{885865C4-D380-2124-17F6-7B67E15994DE}"/>
              </a:ext>
            </a:extLst>
          </p:cNvPr>
          <p:cNvSpPr txBox="1"/>
          <p:nvPr/>
        </p:nvSpPr>
        <p:spPr>
          <a:xfrm>
            <a:off x="68530" y="98523"/>
            <a:ext cx="2922192" cy="1815882"/>
          </a:xfrm>
          <a:prstGeom prst="rect">
            <a:avLst/>
          </a:prstGeom>
          <a:noFill/>
        </p:spPr>
        <p:txBody>
          <a:bodyPr wrap="square" rtlCol="0">
            <a:spAutoFit/>
          </a:bodyPr>
          <a:lstStyle/>
          <a:p>
            <a:r>
              <a:rPr lang="ja-JP" altLang="en-US" sz="1400" dirty="0">
                <a:highlight>
                  <a:srgbClr val="FFFF00"/>
                </a:highlight>
              </a:rPr>
              <a:t>九州（きゅうしゅう）</a:t>
            </a:r>
            <a:endParaRPr lang="en-US" altLang="ja-JP" sz="1400" dirty="0">
              <a:highlight>
                <a:srgbClr val="FFFF00"/>
              </a:highlight>
            </a:endParaRPr>
          </a:p>
          <a:p>
            <a:r>
              <a:rPr lang="ja-JP" altLang="en-US" sz="1400" dirty="0"/>
              <a:t>福岡（ふくおか）</a:t>
            </a:r>
            <a:endParaRPr lang="en-US" altLang="ja-JP" sz="1400" dirty="0"/>
          </a:p>
          <a:p>
            <a:r>
              <a:rPr lang="ja-JP" altLang="en-US" sz="1400" dirty="0"/>
              <a:t>佐賀（さが）</a:t>
            </a:r>
            <a:endParaRPr lang="en-US" altLang="ja-JP" sz="1400" dirty="0"/>
          </a:p>
          <a:p>
            <a:r>
              <a:rPr lang="ja-JP" altLang="en-US" sz="1400" dirty="0"/>
              <a:t>大分（おおいた）</a:t>
            </a:r>
            <a:endParaRPr lang="en-US" altLang="ja-JP" sz="1400" dirty="0"/>
          </a:p>
          <a:p>
            <a:r>
              <a:rPr lang="ja-JP" altLang="en-US" sz="1400" dirty="0"/>
              <a:t>長崎（ながさき）</a:t>
            </a:r>
            <a:endParaRPr lang="en-US" altLang="ja-JP" sz="1400" dirty="0"/>
          </a:p>
          <a:p>
            <a:r>
              <a:rPr lang="ja-JP" altLang="en-US" sz="1400" dirty="0"/>
              <a:t>熊本（くまもと）</a:t>
            </a:r>
            <a:endParaRPr lang="en-US" altLang="ja-JP" sz="1400" dirty="0"/>
          </a:p>
          <a:p>
            <a:r>
              <a:rPr lang="ja-JP" altLang="en-US" sz="1400" dirty="0"/>
              <a:t>鹿児島（かごしま）</a:t>
            </a:r>
            <a:endParaRPr lang="en-US" altLang="ja-JP" sz="1400" dirty="0"/>
          </a:p>
          <a:p>
            <a:r>
              <a:rPr lang="ja-JP" altLang="en-US" sz="1400" dirty="0"/>
              <a:t>宮崎（みやざき）</a:t>
            </a:r>
            <a:endParaRPr lang="ko-KR" altLang="en-US" sz="1400" dirty="0"/>
          </a:p>
        </p:txBody>
      </p:sp>
      <p:sp>
        <p:nvSpPr>
          <p:cNvPr id="2" name="TextBox 1">
            <a:extLst>
              <a:ext uri="{FF2B5EF4-FFF2-40B4-BE49-F238E27FC236}">
                <a16:creationId xmlns:a16="http://schemas.microsoft.com/office/drawing/2014/main" id="{DB3D8901-615D-F6E0-0898-A03395A7F248}"/>
              </a:ext>
            </a:extLst>
          </p:cNvPr>
          <p:cNvSpPr txBox="1"/>
          <p:nvPr/>
        </p:nvSpPr>
        <p:spPr>
          <a:xfrm>
            <a:off x="68530" y="3807393"/>
            <a:ext cx="3118574" cy="1569660"/>
          </a:xfrm>
          <a:prstGeom prst="rect">
            <a:avLst/>
          </a:prstGeom>
          <a:noFill/>
        </p:spPr>
        <p:txBody>
          <a:bodyPr wrap="square" rtlCol="0">
            <a:spAutoFit/>
          </a:bodyPr>
          <a:lstStyle/>
          <a:p>
            <a:r>
              <a:rPr lang="ja-JP" altLang="en-US" sz="1600" dirty="0">
                <a:highlight>
                  <a:srgbClr val="FFFF00"/>
                </a:highlight>
              </a:rPr>
              <a:t>中国地方（ちゅうこうちほう）</a:t>
            </a:r>
            <a:endParaRPr lang="en-US" altLang="ja-JP" sz="1600" dirty="0">
              <a:highlight>
                <a:srgbClr val="FFFF00"/>
              </a:highlight>
            </a:endParaRPr>
          </a:p>
          <a:p>
            <a:r>
              <a:rPr lang="ja-JP" altLang="en-US" sz="1600" dirty="0"/>
              <a:t>鳥取（とっとり）</a:t>
            </a:r>
            <a:endParaRPr lang="en-US" altLang="ja-JP" sz="1600" dirty="0"/>
          </a:p>
          <a:p>
            <a:r>
              <a:rPr lang="ja-JP" altLang="en-US" sz="1600" dirty="0"/>
              <a:t>島根（しまね）</a:t>
            </a:r>
            <a:endParaRPr lang="en-US" altLang="ja-JP" sz="1600" dirty="0"/>
          </a:p>
          <a:p>
            <a:r>
              <a:rPr lang="ja-JP" altLang="en-US" sz="1600" dirty="0"/>
              <a:t>山口（やまぐち）</a:t>
            </a:r>
            <a:endParaRPr lang="en-US" altLang="ja-JP" sz="1600" dirty="0"/>
          </a:p>
          <a:p>
            <a:r>
              <a:rPr lang="ja-JP" altLang="en-US" sz="1600" dirty="0"/>
              <a:t>広島（ひろしま）</a:t>
            </a:r>
            <a:endParaRPr lang="en-US" altLang="ja-JP" sz="1600" dirty="0"/>
          </a:p>
          <a:p>
            <a:r>
              <a:rPr lang="ja-JP" altLang="en-US" sz="1600" dirty="0"/>
              <a:t>岡山（おかやま）</a:t>
            </a:r>
            <a:endParaRPr lang="ko-KR" altLang="en-US" sz="1600" dirty="0"/>
          </a:p>
        </p:txBody>
      </p:sp>
      <p:sp>
        <p:nvSpPr>
          <p:cNvPr id="6" name="TextBox 5">
            <a:extLst>
              <a:ext uri="{FF2B5EF4-FFF2-40B4-BE49-F238E27FC236}">
                <a16:creationId xmlns:a16="http://schemas.microsoft.com/office/drawing/2014/main" id="{70F7DB60-432D-1455-3682-C23D2701424C}"/>
              </a:ext>
            </a:extLst>
          </p:cNvPr>
          <p:cNvSpPr txBox="1"/>
          <p:nvPr/>
        </p:nvSpPr>
        <p:spPr>
          <a:xfrm>
            <a:off x="1857432" y="54064"/>
            <a:ext cx="2518638" cy="1815882"/>
          </a:xfrm>
          <a:prstGeom prst="rect">
            <a:avLst/>
          </a:prstGeom>
          <a:noFill/>
        </p:spPr>
        <p:txBody>
          <a:bodyPr wrap="none" rtlCol="0">
            <a:spAutoFit/>
          </a:bodyPr>
          <a:lstStyle/>
          <a:p>
            <a:r>
              <a:rPr lang="ja-JP" altLang="en-US" sz="1400" dirty="0">
                <a:highlight>
                  <a:srgbClr val="FFFF00"/>
                </a:highlight>
              </a:rPr>
              <a:t>関西地方（かんさいちほう）</a:t>
            </a:r>
            <a:endParaRPr lang="en-US" altLang="ja-JP" sz="1400" dirty="0">
              <a:highlight>
                <a:srgbClr val="FFFF00"/>
              </a:highlight>
            </a:endParaRPr>
          </a:p>
          <a:p>
            <a:r>
              <a:rPr lang="ja-JP" altLang="en-US" sz="1400" dirty="0"/>
              <a:t>兵庫（ひょうご）</a:t>
            </a:r>
            <a:endParaRPr lang="en-US" altLang="ja-JP" sz="1400" dirty="0"/>
          </a:p>
          <a:p>
            <a:r>
              <a:rPr lang="ja-JP" altLang="en-US" sz="1400" dirty="0"/>
              <a:t>京都（きょうと）</a:t>
            </a:r>
            <a:endParaRPr lang="en-US" altLang="ja-JP" sz="1400" dirty="0"/>
          </a:p>
          <a:p>
            <a:r>
              <a:rPr lang="ja-JP" altLang="en-US" sz="1400" dirty="0"/>
              <a:t>滋賀（しが）</a:t>
            </a:r>
            <a:endParaRPr lang="en-US" altLang="ja-JP" sz="1400" dirty="0"/>
          </a:p>
          <a:p>
            <a:r>
              <a:rPr lang="ja-JP" altLang="en-US" sz="1400" dirty="0"/>
              <a:t>大阪（おおさか）</a:t>
            </a:r>
            <a:endParaRPr lang="en-US" altLang="ja-JP" sz="1400" dirty="0"/>
          </a:p>
          <a:p>
            <a:r>
              <a:rPr lang="ja-JP" altLang="en-US" sz="1400" dirty="0"/>
              <a:t>奈良（なら）</a:t>
            </a:r>
            <a:endParaRPr lang="en-US" altLang="ja-JP" sz="1400" dirty="0"/>
          </a:p>
          <a:p>
            <a:r>
              <a:rPr lang="ja-JP" altLang="en-US" sz="1400" dirty="0"/>
              <a:t>三重（みえ）</a:t>
            </a:r>
            <a:endParaRPr lang="en-US" altLang="ja-JP" sz="1400" dirty="0"/>
          </a:p>
          <a:p>
            <a:r>
              <a:rPr lang="ja-JP" altLang="en-US" sz="1400" dirty="0"/>
              <a:t>和歌山（わかやま）</a:t>
            </a:r>
            <a:endParaRPr lang="ko-KR" altLang="en-US" sz="1400" dirty="0"/>
          </a:p>
        </p:txBody>
      </p:sp>
      <p:sp>
        <p:nvSpPr>
          <p:cNvPr id="7" name="TextBox 6">
            <a:extLst>
              <a:ext uri="{FF2B5EF4-FFF2-40B4-BE49-F238E27FC236}">
                <a16:creationId xmlns:a16="http://schemas.microsoft.com/office/drawing/2014/main" id="{5622C750-5003-CEC1-BC38-B5857DC0C224}"/>
              </a:ext>
            </a:extLst>
          </p:cNvPr>
          <p:cNvSpPr txBox="1"/>
          <p:nvPr/>
        </p:nvSpPr>
        <p:spPr>
          <a:xfrm>
            <a:off x="8662939" y="3173619"/>
            <a:ext cx="3370523" cy="2308324"/>
          </a:xfrm>
          <a:prstGeom prst="rect">
            <a:avLst/>
          </a:prstGeom>
          <a:noFill/>
        </p:spPr>
        <p:txBody>
          <a:bodyPr wrap="square" rtlCol="0">
            <a:spAutoFit/>
          </a:bodyPr>
          <a:lstStyle/>
          <a:p>
            <a:r>
              <a:rPr lang="ja-JP" altLang="en-US" dirty="0">
                <a:highlight>
                  <a:srgbClr val="FFFF00"/>
                </a:highlight>
              </a:rPr>
              <a:t>関東地方（かんとうちほう）</a:t>
            </a:r>
            <a:endParaRPr lang="en-US" altLang="ja-JP" dirty="0">
              <a:highlight>
                <a:srgbClr val="FFFF00"/>
              </a:highlight>
            </a:endParaRPr>
          </a:p>
          <a:p>
            <a:r>
              <a:rPr lang="ja-JP" altLang="en-US" dirty="0"/>
              <a:t>東京（とうきょう）</a:t>
            </a:r>
            <a:endParaRPr lang="en-US" altLang="ja-JP" dirty="0"/>
          </a:p>
          <a:p>
            <a:r>
              <a:rPr lang="ja-JP" altLang="en-US" dirty="0"/>
              <a:t>神奈川（かながわ）</a:t>
            </a:r>
            <a:endParaRPr lang="en-US" altLang="ja-JP" dirty="0"/>
          </a:p>
          <a:p>
            <a:r>
              <a:rPr lang="ja-JP" altLang="en-US" dirty="0"/>
              <a:t>埼玉（さいたま）</a:t>
            </a:r>
            <a:endParaRPr lang="en-US" altLang="ja-JP" dirty="0"/>
          </a:p>
          <a:p>
            <a:r>
              <a:rPr lang="ja-JP" altLang="en-US" dirty="0"/>
              <a:t>群馬（ぐんま）</a:t>
            </a:r>
            <a:endParaRPr lang="en-US" altLang="ja-JP" dirty="0"/>
          </a:p>
          <a:p>
            <a:r>
              <a:rPr lang="ja-JP" altLang="en-US" dirty="0"/>
              <a:t>千葉（ちば）</a:t>
            </a:r>
            <a:endParaRPr lang="en-US" altLang="ja-JP" dirty="0"/>
          </a:p>
          <a:p>
            <a:r>
              <a:rPr lang="ja-JP" altLang="en-US" dirty="0"/>
              <a:t>栃木（とちぎ）</a:t>
            </a:r>
            <a:endParaRPr lang="en-US" altLang="ja-JP" dirty="0"/>
          </a:p>
          <a:p>
            <a:r>
              <a:rPr lang="ja-JP" altLang="en-US" dirty="0"/>
              <a:t>茨城（いばらき）</a:t>
            </a:r>
            <a:endParaRPr lang="ko-KR" altLang="en-US" dirty="0"/>
          </a:p>
        </p:txBody>
      </p:sp>
      <p:sp>
        <p:nvSpPr>
          <p:cNvPr id="9" name="TextBox 8">
            <a:extLst>
              <a:ext uri="{FF2B5EF4-FFF2-40B4-BE49-F238E27FC236}">
                <a16:creationId xmlns:a16="http://schemas.microsoft.com/office/drawing/2014/main" id="{5CCF705D-D19E-756B-B9DB-E8CC087BD372}"/>
              </a:ext>
            </a:extLst>
          </p:cNvPr>
          <p:cNvSpPr txBox="1"/>
          <p:nvPr/>
        </p:nvSpPr>
        <p:spPr>
          <a:xfrm>
            <a:off x="8717828" y="962005"/>
            <a:ext cx="2852063" cy="2000548"/>
          </a:xfrm>
          <a:prstGeom prst="rect">
            <a:avLst/>
          </a:prstGeom>
          <a:noFill/>
        </p:spPr>
        <p:txBody>
          <a:bodyPr wrap="square" rtlCol="0">
            <a:spAutoFit/>
          </a:bodyPr>
          <a:lstStyle/>
          <a:p>
            <a:r>
              <a:rPr lang="ja-JP" altLang="en-US" sz="1600" dirty="0">
                <a:highlight>
                  <a:srgbClr val="FFFF00"/>
                </a:highlight>
              </a:rPr>
              <a:t>東北地方（とうほくちほう）</a:t>
            </a:r>
            <a:endParaRPr lang="en-US" altLang="ja-JP" sz="1600" dirty="0">
              <a:highlight>
                <a:srgbClr val="FFFF00"/>
              </a:highlight>
            </a:endParaRPr>
          </a:p>
          <a:p>
            <a:r>
              <a:rPr lang="ja-JP" altLang="en-US" dirty="0"/>
              <a:t>青森（あおもり）</a:t>
            </a:r>
            <a:endParaRPr lang="en-US" altLang="ja-JP" dirty="0"/>
          </a:p>
          <a:p>
            <a:r>
              <a:rPr lang="ja-JP" altLang="en-US" dirty="0"/>
              <a:t>秋田（あきた）</a:t>
            </a:r>
            <a:endParaRPr lang="en-US" altLang="ja-JP" dirty="0"/>
          </a:p>
          <a:p>
            <a:r>
              <a:rPr lang="ja-JP" altLang="en-US" dirty="0"/>
              <a:t>岩手（いわて）</a:t>
            </a:r>
            <a:endParaRPr lang="en-US" altLang="ja-JP" dirty="0"/>
          </a:p>
          <a:p>
            <a:r>
              <a:rPr lang="ja-JP" altLang="en-US" dirty="0"/>
              <a:t>山形（やまがた）</a:t>
            </a:r>
            <a:endParaRPr lang="en-US" altLang="ja-JP" dirty="0"/>
          </a:p>
          <a:p>
            <a:r>
              <a:rPr lang="ja-JP" altLang="en-US" dirty="0"/>
              <a:t>宮城（みやぎ）</a:t>
            </a:r>
            <a:endParaRPr lang="en-US" altLang="ja-JP" dirty="0"/>
          </a:p>
          <a:p>
            <a:r>
              <a:rPr lang="ja-JP" altLang="en-US" dirty="0"/>
              <a:t>福島（ふくしま）</a:t>
            </a:r>
            <a:endParaRPr lang="ko-KR" altLang="en-US" dirty="0"/>
          </a:p>
        </p:txBody>
      </p:sp>
      <p:sp>
        <p:nvSpPr>
          <p:cNvPr id="8" name="TextBox 7">
            <a:extLst>
              <a:ext uri="{FF2B5EF4-FFF2-40B4-BE49-F238E27FC236}">
                <a16:creationId xmlns:a16="http://schemas.microsoft.com/office/drawing/2014/main" id="{7D8A0E31-EE12-B728-45DA-6E2942CE45C1}"/>
              </a:ext>
            </a:extLst>
          </p:cNvPr>
          <p:cNvSpPr txBox="1"/>
          <p:nvPr/>
        </p:nvSpPr>
        <p:spPr>
          <a:xfrm>
            <a:off x="4285308" y="59459"/>
            <a:ext cx="4798274" cy="2616101"/>
          </a:xfrm>
          <a:prstGeom prst="rect">
            <a:avLst/>
          </a:prstGeom>
          <a:noFill/>
        </p:spPr>
        <p:txBody>
          <a:bodyPr wrap="square" rtlCol="0">
            <a:spAutoFit/>
          </a:bodyPr>
          <a:lstStyle/>
          <a:p>
            <a:r>
              <a:rPr lang="ja-JP" altLang="en-US" sz="1600" dirty="0">
                <a:highlight>
                  <a:srgbClr val="FFFF00"/>
                </a:highlight>
              </a:rPr>
              <a:t>中部地方（ちゅうぶちほう）</a:t>
            </a:r>
            <a:endParaRPr lang="en-US" altLang="ja-JP" sz="1600" dirty="0">
              <a:highlight>
                <a:srgbClr val="FFFF00"/>
              </a:highlight>
            </a:endParaRPr>
          </a:p>
          <a:p>
            <a:r>
              <a:rPr lang="ja-JP" altLang="en-US" sz="1600" dirty="0"/>
              <a:t>新潟（にいがた）</a:t>
            </a:r>
            <a:endParaRPr lang="en-US" altLang="ja-JP" sz="1600" dirty="0"/>
          </a:p>
          <a:p>
            <a:r>
              <a:rPr lang="ja-JP" altLang="en-US" sz="1600" dirty="0"/>
              <a:t>富山（とやま）</a:t>
            </a:r>
            <a:endParaRPr lang="en-US" altLang="ja-JP" sz="1600" dirty="0"/>
          </a:p>
          <a:p>
            <a:r>
              <a:rPr lang="ja-JP" altLang="en-US" sz="1600" dirty="0"/>
              <a:t>石川（いしかわ）</a:t>
            </a:r>
            <a:endParaRPr lang="en-US" altLang="ja-JP" sz="1600" dirty="0"/>
          </a:p>
          <a:p>
            <a:r>
              <a:rPr lang="ja-JP" altLang="en-US" sz="1600" dirty="0"/>
              <a:t>福井（ふくい）</a:t>
            </a:r>
            <a:endParaRPr lang="en-US" altLang="ja-JP" sz="1600" dirty="0"/>
          </a:p>
          <a:p>
            <a:r>
              <a:rPr lang="ja-JP" altLang="en-US" sz="1600" dirty="0"/>
              <a:t>長野（ながの）</a:t>
            </a:r>
            <a:endParaRPr lang="en-US" altLang="ja-JP" sz="1600" dirty="0"/>
          </a:p>
          <a:p>
            <a:r>
              <a:rPr lang="ja-JP" altLang="en-US" sz="1600" dirty="0"/>
              <a:t>岐阜（ぎふ）</a:t>
            </a:r>
            <a:endParaRPr lang="en-US" altLang="ja-JP" sz="1600" dirty="0"/>
          </a:p>
          <a:p>
            <a:r>
              <a:rPr lang="ja-JP" altLang="en-US" sz="1600" dirty="0"/>
              <a:t>愛知（あいち）</a:t>
            </a:r>
            <a:endParaRPr lang="en-US" altLang="ja-JP" sz="1600" dirty="0"/>
          </a:p>
          <a:p>
            <a:r>
              <a:rPr lang="ja-JP" altLang="en-US" sz="1600" dirty="0"/>
              <a:t>山梨（やまなし）</a:t>
            </a:r>
            <a:endParaRPr lang="en-US" altLang="ja-JP" sz="1600" dirty="0"/>
          </a:p>
          <a:p>
            <a:r>
              <a:rPr lang="ja-JP" altLang="en-US" sz="1600" dirty="0"/>
              <a:t>静岡（しずおか）</a:t>
            </a:r>
            <a:endParaRPr lang="ko-KR" altLang="en-US" sz="1600" dirty="0"/>
          </a:p>
        </p:txBody>
      </p:sp>
      <p:sp>
        <p:nvSpPr>
          <p:cNvPr id="10" name="TextBox 9">
            <a:extLst>
              <a:ext uri="{FF2B5EF4-FFF2-40B4-BE49-F238E27FC236}">
                <a16:creationId xmlns:a16="http://schemas.microsoft.com/office/drawing/2014/main" id="{300A14A6-3E99-F3A4-9EF6-879D0EB08B9A}"/>
              </a:ext>
            </a:extLst>
          </p:cNvPr>
          <p:cNvSpPr txBox="1"/>
          <p:nvPr/>
        </p:nvSpPr>
        <p:spPr>
          <a:xfrm>
            <a:off x="7200416" y="112748"/>
            <a:ext cx="2723823" cy="369332"/>
          </a:xfrm>
          <a:prstGeom prst="rect">
            <a:avLst/>
          </a:prstGeom>
          <a:noFill/>
        </p:spPr>
        <p:txBody>
          <a:bodyPr wrap="none" rtlCol="0">
            <a:spAutoFit/>
          </a:bodyPr>
          <a:lstStyle/>
          <a:p>
            <a:r>
              <a:rPr lang="ja-JP" altLang="en-US" dirty="0">
                <a:highlight>
                  <a:srgbClr val="FFFF00"/>
                </a:highlight>
              </a:rPr>
              <a:t>北海道（ほっかいどう）</a:t>
            </a:r>
            <a:endParaRPr lang="ko-KR" altLang="en-US" dirty="0">
              <a:highlight>
                <a:srgbClr val="FFFF00"/>
              </a:highlight>
            </a:endParaRPr>
          </a:p>
        </p:txBody>
      </p:sp>
      <p:sp>
        <p:nvSpPr>
          <p:cNvPr id="11" name="TextBox 10">
            <a:extLst>
              <a:ext uri="{FF2B5EF4-FFF2-40B4-BE49-F238E27FC236}">
                <a16:creationId xmlns:a16="http://schemas.microsoft.com/office/drawing/2014/main" id="{A758E26E-4073-4398-05B3-D622DF0D2382}"/>
              </a:ext>
            </a:extLst>
          </p:cNvPr>
          <p:cNvSpPr txBox="1"/>
          <p:nvPr/>
        </p:nvSpPr>
        <p:spPr>
          <a:xfrm>
            <a:off x="8284832" y="5971216"/>
            <a:ext cx="2031325" cy="369332"/>
          </a:xfrm>
          <a:prstGeom prst="rect">
            <a:avLst/>
          </a:prstGeom>
          <a:noFill/>
        </p:spPr>
        <p:txBody>
          <a:bodyPr wrap="none" rtlCol="0">
            <a:spAutoFit/>
          </a:bodyPr>
          <a:lstStyle/>
          <a:p>
            <a:r>
              <a:rPr lang="ja-JP" altLang="en-US" dirty="0">
                <a:highlight>
                  <a:srgbClr val="FFFF00"/>
                </a:highlight>
              </a:rPr>
              <a:t>沖縄（おきなわ）</a:t>
            </a:r>
            <a:endParaRPr lang="ko-KR" altLang="en-US" dirty="0">
              <a:highlight>
                <a:srgbClr val="FFFF00"/>
              </a:highlight>
            </a:endParaRPr>
          </a:p>
        </p:txBody>
      </p:sp>
    </p:spTree>
    <p:extLst>
      <p:ext uri="{BB962C8B-B14F-4D97-AF65-F5344CB8AC3E}">
        <p14:creationId xmlns:p14="http://schemas.microsoft.com/office/powerpoint/2010/main" val="336922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07AC7-812B-D96B-DF1D-3BA1C557FDAB}"/>
              </a:ext>
            </a:extLst>
          </p:cNvPr>
          <p:cNvSpPr txBox="1"/>
          <p:nvPr/>
        </p:nvSpPr>
        <p:spPr>
          <a:xfrm>
            <a:off x="625965" y="1399216"/>
            <a:ext cx="4801314" cy="3046988"/>
          </a:xfrm>
          <a:prstGeom prst="rect">
            <a:avLst/>
          </a:prstGeom>
          <a:noFill/>
        </p:spPr>
        <p:txBody>
          <a:bodyPr wrap="none" rtlCol="0">
            <a:spAutoFit/>
          </a:bodyPr>
          <a:lstStyle/>
          <a:p>
            <a:r>
              <a:rPr lang="ja-JP" altLang="en-US" sz="2400" dirty="0">
                <a:highlight>
                  <a:srgbClr val="FFFF00"/>
                </a:highlight>
              </a:rPr>
              <a:t>九州地方（</a:t>
            </a:r>
            <a:r>
              <a:rPr lang="ja-JP" altLang="en-US" sz="2400" dirty="0">
                <a:highlight>
                  <a:srgbClr val="000080"/>
                </a:highlight>
              </a:rPr>
              <a:t>きゅうしゅうちほう</a:t>
            </a:r>
            <a:r>
              <a:rPr lang="ja-JP" altLang="en-US" sz="2400" dirty="0"/>
              <a:t>）</a:t>
            </a:r>
            <a:endParaRPr lang="en-US" altLang="ja-JP" sz="2400" dirty="0"/>
          </a:p>
          <a:p>
            <a:r>
              <a:rPr lang="ja-JP" altLang="en-US" sz="2400" dirty="0"/>
              <a:t>福岡県（</a:t>
            </a:r>
            <a:r>
              <a:rPr lang="ja-JP" altLang="en-US" sz="2400" dirty="0">
                <a:highlight>
                  <a:srgbClr val="000080"/>
                </a:highlight>
              </a:rPr>
              <a:t>ふくおかけん</a:t>
            </a:r>
            <a:r>
              <a:rPr lang="ja-JP" altLang="en-US" sz="2400" dirty="0"/>
              <a:t>）</a:t>
            </a:r>
            <a:endParaRPr lang="en-US" altLang="ja-JP" sz="2400" dirty="0"/>
          </a:p>
          <a:p>
            <a:r>
              <a:rPr lang="ja-JP" altLang="en-US" sz="2400" dirty="0"/>
              <a:t>大分県（</a:t>
            </a:r>
            <a:r>
              <a:rPr lang="ja-JP" altLang="en-US" sz="2400" dirty="0">
                <a:highlight>
                  <a:srgbClr val="000080"/>
                </a:highlight>
              </a:rPr>
              <a:t>おおいたけん）</a:t>
            </a:r>
            <a:endParaRPr lang="en-US" altLang="ja-JP" sz="2400" dirty="0">
              <a:highlight>
                <a:srgbClr val="000080"/>
              </a:highlight>
            </a:endParaRPr>
          </a:p>
          <a:p>
            <a:r>
              <a:rPr lang="ja-JP" altLang="en-US" sz="2400" dirty="0"/>
              <a:t>佐賀県（</a:t>
            </a:r>
            <a:r>
              <a:rPr lang="ja-JP" altLang="en-US" sz="2400" dirty="0">
                <a:highlight>
                  <a:srgbClr val="000080"/>
                </a:highlight>
              </a:rPr>
              <a:t>さがけん</a:t>
            </a:r>
            <a:r>
              <a:rPr lang="ja-JP" altLang="en-US" sz="2400" dirty="0"/>
              <a:t>）</a:t>
            </a:r>
            <a:endParaRPr lang="en-US" altLang="ja-JP" sz="2400" dirty="0"/>
          </a:p>
          <a:p>
            <a:r>
              <a:rPr lang="ja-JP" altLang="en-US" sz="2400" dirty="0"/>
              <a:t>長崎県（</a:t>
            </a:r>
            <a:r>
              <a:rPr lang="ja-JP" altLang="en-US" sz="2400" dirty="0">
                <a:highlight>
                  <a:srgbClr val="000080"/>
                </a:highlight>
              </a:rPr>
              <a:t>ながさきけん）</a:t>
            </a:r>
            <a:endParaRPr lang="en-US" altLang="ja-JP" sz="2400" dirty="0">
              <a:highlight>
                <a:srgbClr val="000080"/>
              </a:highlight>
            </a:endParaRPr>
          </a:p>
          <a:p>
            <a:r>
              <a:rPr lang="ja-JP" altLang="en-US" sz="2400" dirty="0"/>
              <a:t>熊本県（</a:t>
            </a:r>
            <a:r>
              <a:rPr lang="ja-JP" altLang="en-US" sz="2400" dirty="0">
                <a:highlight>
                  <a:srgbClr val="000080"/>
                </a:highlight>
              </a:rPr>
              <a:t>くまもとけん）</a:t>
            </a:r>
            <a:endParaRPr lang="en-US" altLang="ja-JP" sz="2400" dirty="0">
              <a:highlight>
                <a:srgbClr val="000080"/>
              </a:highlight>
            </a:endParaRPr>
          </a:p>
          <a:p>
            <a:r>
              <a:rPr lang="ja-JP" altLang="en-US" sz="2400" dirty="0"/>
              <a:t>宮崎県（</a:t>
            </a:r>
            <a:r>
              <a:rPr lang="ja-JP" altLang="en-US" sz="2400" dirty="0">
                <a:highlight>
                  <a:srgbClr val="000080"/>
                </a:highlight>
              </a:rPr>
              <a:t>みやざきけん）</a:t>
            </a:r>
            <a:endParaRPr lang="en-US" altLang="ja-JP" sz="2400" dirty="0">
              <a:highlight>
                <a:srgbClr val="000080"/>
              </a:highlight>
            </a:endParaRPr>
          </a:p>
          <a:p>
            <a:r>
              <a:rPr lang="ja-JP" altLang="en-US" sz="2400" dirty="0"/>
              <a:t>鹿児島県（</a:t>
            </a:r>
            <a:r>
              <a:rPr lang="ja-JP" altLang="en-US" sz="2400" dirty="0">
                <a:highlight>
                  <a:srgbClr val="000080"/>
                </a:highlight>
              </a:rPr>
              <a:t>かごしまけん</a:t>
            </a:r>
            <a:r>
              <a:rPr lang="ja-JP" altLang="en-US" sz="2400" dirty="0"/>
              <a:t>）</a:t>
            </a:r>
            <a:endParaRPr lang="ko-KR" altLang="en-US" sz="2400" dirty="0"/>
          </a:p>
        </p:txBody>
      </p:sp>
      <p:pic>
        <p:nvPicPr>
          <p:cNvPr id="1026" name="Picture 2" descr="九州地方の地図と特徴（しっかり解説）｜教科の学習">
            <a:extLst>
              <a:ext uri="{FF2B5EF4-FFF2-40B4-BE49-F238E27FC236}">
                <a16:creationId xmlns:a16="http://schemas.microsoft.com/office/drawing/2014/main" id="{2781F95B-7036-610B-73FF-72D61BF11D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39012" y="584841"/>
            <a:ext cx="4192786" cy="536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53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C571CB84-3456-D76D-59BF-7C8799C9348E}"/>
              </a:ext>
            </a:extLst>
          </p:cNvPr>
          <p:cNvSpPr txBox="1">
            <a:spLocks noGrp="1"/>
          </p:cNvSpPr>
          <p:nvPr>
            <p:ph idx="1"/>
          </p:nvPr>
        </p:nvSpPr>
        <p:spPr>
          <a:xfrm>
            <a:off x="306846" y="736430"/>
            <a:ext cx="5277745" cy="4103175"/>
          </a:xfrm>
          <a:prstGeom prst="rect">
            <a:avLst/>
          </a:prstGeom>
          <a:noFill/>
        </p:spPr>
        <p:txBody>
          <a:bodyPr wrap="square" rtlCol="0">
            <a:spAutoFit/>
          </a:bodyPr>
          <a:lstStyle/>
          <a:p>
            <a:r>
              <a:rPr lang="ja-JP" altLang="en-US" dirty="0">
                <a:highlight>
                  <a:srgbClr val="FFFF00"/>
                </a:highlight>
                <a:latin typeface="Meiryo" panose="020B0604030504040204" pitchFamily="34" charset="-128"/>
                <a:ea typeface="Meiryo" panose="020B0604030504040204" pitchFamily="34" charset="-128"/>
              </a:rPr>
              <a:t>関西地方（かんさいちほう）</a:t>
            </a:r>
            <a:endParaRPr lang="en-US" altLang="ja-JP" dirty="0">
              <a:highlight>
                <a:srgbClr val="FFFF00"/>
              </a:highlight>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兵庫（</a:t>
            </a:r>
            <a:r>
              <a:rPr lang="ja-JP" altLang="en-US" dirty="0">
                <a:highlight>
                  <a:srgbClr val="000000"/>
                </a:highlight>
                <a:latin typeface="Meiryo" panose="020B0604030504040204" pitchFamily="34" charset="-128"/>
                <a:ea typeface="Meiryo" panose="020B0604030504040204" pitchFamily="34" charset="-128"/>
              </a:rPr>
              <a:t>ひょうご</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京都（</a:t>
            </a:r>
            <a:r>
              <a:rPr lang="ja-JP" altLang="en-US" dirty="0">
                <a:highlight>
                  <a:srgbClr val="000000"/>
                </a:highlight>
                <a:latin typeface="Meiryo" panose="020B0604030504040204" pitchFamily="34" charset="-128"/>
                <a:ea typeface="Meiryo" panose="020B0604030504040204" pitchFamily="34" charset="-128"/>
              </a:rPr>
              <a:t>きょうと</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滋賀（</a:t>
            </a:r>
            <a:r>
              <a:rPr lang="ja-JP" altLang="en-US" dirty="0">
                <a:highlight>
                  <a:srgbClr val="000000"/>
                </a:highlight>
                <a:latin typeface="Meiryo" panose="020B0604030504040204" pitchFamily="34" charset="-128"/>
                <a:ea typeface="Meiryo" panose="020B0604030504040204" pitchFamily="34" charset="-128"/>
              </a:rPr>
              <a:t>しが</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大阪（</a:t>
            </a:r>
            <a:r>
              <a:rPr lang="ja-JP" altLang="en-US" dirty="0">
                <a:highlight>
                  <a:srgbClr val="000000"/>
                </a:highlight>
                <a:latin typeface="Meiryo" panose="020B0604030504040204" pitchFamily="34" charset="-128"/>
                <a:ea typeface="Meiryo" panose="020B0604030504040204" pitchFamily="34" charset="-128"/>
              </a:rPr>
              <a:t>おおさか</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奈良（</a:t>
            </a:r>
            <a:r>
              <a:rPr lang="ja-JP" altLang="en-US" dirty="0">
                <a:highlight>
                  <a:srgbClr val="000000"/>
                </a:highlight>
                <a:latin typeface="Meiryo" panose="020B0604030504040204" pitchFamily="34" charset="-128"/>
                <a:ea typeface="Meiryo" panose="020B0604030504040204" pitchFamily="34" charset="-128"/>
              </a:rPr>
              <a:t>なら</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三重（</a:t>
            </a:r>
            <a:r>
              <a:rPr lang="ja-JP" altLang="en-US" dirty="0">
                <a:highlight>
                  <a:srgbClr val="000000"/>
                </a:highlight>
                <a:latin typeface="Meiryo" panose="020B0604030504040204" pitchFamily="34" charset="-128"/>
                <a:ea typeface="Meiryo" panose="020B0604030504040204" pitchFamily="34" charset="-128"/>
              </a:rPr>
              <a:t>みえ</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和歌山（</a:t>
            </a:r>
            <a:r>
              <a:rPr lang="ja-JP" altLang="en-US" dirty="0">
                <a:highlight>
                  <a:srgbClr val="000000"/>
                </a:highlight>
                <a:latin typeface="Meiryo" panose="020B0604030504040204" pitchFamily="34" charset="-128"/>
                <a:ea typeface="Meiryo" panose="020B0604030504040204" pitchFamily="34" charset="-128"/>
              </a:rPr>
              <a:t>わかやま</a:t>
            </a:r>
            <a:r>
              <a:rPr lang="ja-JP" altLang="en-US" dirty="0">
                <a:latin typeface="Meiryo" panose="020B0604030504040204" pitchFamily="34" charset="-128"/>
                <a:ea typeface="Meiryo" panose="020B0604030504040204" pitchFamily="34" charset="-128"/>
              </a:rPr>
              <a:t>）</a:t>
            </a:r>
            <a:endParaRPr lang="ko-KR" altLang="en-US" dirty="0">
              <a:latin typeface="Meiryo" panose="020B0604030504040204" pitchFamily="34" charset="-128"/>
            </a:endParaRPr>
          </a:p>
        </p:txBody>
      </p:sp>
      <p:pic>
        <p:nvPicPr>
          <p:cNvPr id="2050" name="Picture 2" descr="日本の地域図 関西地方 シンプル青 の Stock ベクター | Adobe Stock">
            <a:extLst>
              <a:ext uri="{FF2B5EF4-FFF2-40B4-BE49-F238E27FC236}">
                <a16:creationId xmlns:a16="http://schemas.microsoft.com/office/drawing/2014/main" id="{556A6F3C-F4C4-566F-472E-2E8C5B551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591" y="233203"/>
            <a:ext cx="6048438" cy="604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066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073A979A-9573-069A-62E3-CCCFD235A979}"/>
              </a:ext>
            </a:extLst>
          </p:cNvPr>
          <p:cNvSpPr txBox="1">
            <a:spLocks noGrp="1"/>
          </p:cNvSpPr>
          <p:nvPr>
            <p:ph idx="1"/>
          </p:nvPr>
        </p:nvSpPr>
        <p:spPr>
          <a:xfrm>
            <a:off x="838200" y="1825625"/>
            <a:ext cx="5360082" cy="3576364"/>
          </a:xfrm>
          <a:prstGeom prst="rect">
            <a:avLst/>
          </a:prstGeom>
          <a:noFill/>
        </p:spPr>
        <p:txBody>
          <a:bodyPr wrap="square" rtlCol="0">
            <a:spAutoFit/>
          </a:bodyPr>
          <a:lstStyle/>
          <a:p>
            <a:r>
              <a:rPr lang="ja-JP" altLang="en-US" dirty="0">
                <a:highlight>
                  <a:srgbClr val="FFFF00"/>
                </a:highlight>
              </a:rPr>
              <a:t>東北地方（</a:t>
            </a:r>
            <a:r>
              <a:rPr lang="ja-JP" altLang="en-US" dirty="0">
                <a:highlight>
                  <a:srgbClr val="000000"/>
                </a:highlight>
              </a:rPr>
              <a:t>とうほくちほう</a:t>
            </a:r>
            <a:r>
              <a:rPr lang="ja-JP" altLang="en-US" dirty="0">
                <a:highlight>
                  <a:srgbClr val="FFFF00"/>
                </a:highlight>
              </a:rPr>
              <a:t>）</a:t>
            </a:r>
            <a:endParaRPr lang="en-US" altLang="ja-JP" dirty="0">
              <a:highlight>
                <a:srgbClr val="FFFF00"/>
              </a:highlight>
            </a:endParaRPr>
          </a:p>
          <a:p>
            <a:r>
              <a:rPr lang="ja-JP" altLang="en-US" dirty="0"/>
              <a:t>青森（</a:t>
            </a:r>
            <a:r>
              <a:rPr lang="ja-JP" altLang="en-US" dirty="0">
                <a:highlight>
                  <a:srgbClr val="000000"/>
                </a:highlight>
              </a:rPr>
              <a:t>あおもり</a:t>
            </a:r>
            <a:r>
              <a:rPr lang="ja-JP" altLang="en-US" dirty="0"/>
              <a:t>）</a:t>
            </a:r>
            <a:endParaRPr lang="en-US" altLang="ja-JP" dirty="0"/>
          </a:p>
          <a:p>
            <a:r>
              <a:rPr lang="ja-JP" altLang="en-US" dirty="0"/>
              <a:t>秋田（</a:t>
            </a:r>
            <a:r>
              <a:rPr lang="ja-JP" altLang="en-US" dirty="0">
                <a:highlight>
                  <a:srgbClr val="000000"/>
                </a:highlight>
              </a:rPr>
              <a:t>あきた</a:t>
            </a:r>
            <a:r>
              <a:rPr lang="ja-JP" altLang="en-US" dirty="0"/>
              <a:t>）</a:t>
            </a:r>
            <a:endParaRPr lang="en-US" altLang="ja-JP" dirty="0"/>
          </a:p>
          <a:p>
            <a:r>
              <a:rPr lang="ja-JP" altLang="en-US" dirty="0"/>
              <a:t>岩手（</a:t>
            </a:r>
            <a:r>
              <a:rPr lang="ja-JP" altLang="en-US" dirty="0">
                <a:highlight>
                  <a:srgbClr val="000000"/>
                </a:highlight>
              </a:rPr>
              <a:t>いわて</a:t>
            </a:r>
            <a:r>
              <a:rPr lang="ja-JP" altLang="en-US" dirty="0"/>
              <a:t>）</a:t>
            </a:r>
            <a:endParaRPr lang="en-US" altLang="ja-JP" dirty="0"/>
          </a:p>
          <a:p>
            <a:r>
              <a:rPr lang="ja-JP" altLang="en-US" dirty="0"/>
              <a:t>山形（</a:t>
            </a:r>
            <a:r>
              <a:rPr lang="ja-JP" altLang="en-US" dirty="0">
                <a:highlight>
                  <a:srgbClr val="000000"/>
                </a:highlight>
              </a:rPr>
              <a:t>やまがた</a:t>
            </a:r>
            <a:r>
              <a:rPr lang="ja-JP" altLang="en-US" dirty="0"/>
              <a:t>）</a:t>
            </a:r>
            <a:endParaRPr lang="en-US" altLang="ja-JP" dirty="0"/>
          </a:p>
          <a:p>
            <a:r>
              <a:rPr lang="ja-JP" altLang="en-US" dirty="0"/>
              <a:t>宮城（</a:t>
            </a:r>
            <a:r>
              <a:rPr lang="ja-JP" altLang="en-US" dirty="0">
                <a:highlight>
                  <a:srgbClr val="000000"/>
                </a:highlight>
              </a:rPr>
              <a:t>みやぎ</a:t>
            </a:r>
            <a:r>
              <a:rPr lang="ja-JP" altLang="en-US" dirty="0"/>
              <a:t>）</a:t>
            </a:r>
            <a:endParaRPr lang="en-US" altLang="ja-JP" dirty="0"/>
          </a:p>
          <a:p>
            <a:r>
              <a:rPr lang="ja-JP" altLang="en-US" dirty="0"/>
              <a:t>福島（</a:t>
            </a:r>
            <a:r>
              <a:rPr lang="ja-JP" altLang="en-US" dirty="0">
                <a:highlight>
                  <a:srgbClr val="000000"/>
                </a:highlight>
              </a:rPr>
              <a:t>ふくしま</a:t>
            </a:r>
            <a:r>
              <a:rPr lang="ja-JP" altLang="en-US" dirty="0"/>
              <a:t>）</a:t>
            </a:r>
            <a:endParaRPr lang="ko-KR" altLang="en-US" dirty="0"/>
          </a:p>
        </p:txBody>
      </p:sp>
      <p:pic>
        <p:nvPicPr>
          <p:cNvPr id="1026" name="Picture 2" descr="東北地方の各府県の特徴（しっかり解説）｜教科の学習">
            <a:extLst>
              <a:ext uri="{FF2B5EF4-FFF2-40B4-BE49-F238E27FC236}">
                <a16:creationId xmlns:a16="http://schemas.microsoft.com/office/drawing/2014/main" id="{404D80DB-B768-6899-F00B-1D2C2B139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534" y="160920"/>
            <a:ext cx="3246426" cy="638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10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5298B6-5D13-855B-729B-1573DEE226CA}"/>
              </a:ext>
            </a:extLst>
          </p:cNvPr>
          <p:cNvSpPr>
            <a:spLocks noGrp="1"/>
          </p:cNvSpPr>
          <p:nvPr>
            <p:ph type="title"/>
          </p:nvPr>
        </p:nvSpPr>
        <p:spPr/>
        <p:txBody>
          <a:bodyPr/>
          <a:lstStyle/>
          <a:p>
            <a:r>
              <a:rPr lang="en-US" altLang="ko-KR" dirty="0"/>
              <a:t>1</a:t>
            </a:r>
            <a:r>
              <a:rPr lang="ko-KR" altLang="en-US" dirty="0" err="1"/>
              <a:t>월수업</a:t>
            </a:r>
            <a:endParaRPr lang="ko-KR" altLang="en-US" dirty="0"/>
          </a:p>
        </p:txBody>
      </p:sp>
      <p:sp>
        <p:nvSpPr>
          <p:cNvPr id="3" name="내용 개체 틀 2">
            <a:extLst>
              <a:ext uri="{FF2B5EF4-FFF2-40B4-BE49-F238E27FC236}">
                <a16:creationId xmlns:a16="http://schemas.microsoft.com/office/drawing/2014/main" id="{0278B67A-2496-27CB-72AC-A0F5FB4AC1A7}"/>
              </a:ext>
            </a:extLst>
          </p:cNvPr>
          <p:cNvSpPr>
            <a:spLocks noGrp="1"/>
          </p:cNvSpPr>
          <p:nvPr>
            <p:ph idx="1"/>
          </p:nvPr>
        </p:nvSpPr>
        <p:spPr>
          <a:xfrm>
            <a:off x="764557" y="1923815"/>
            <a:ext cx="10672603" cy="2365887"/>
          </a:xfrm>
        </p:spPr>
        <p:txBody>
          <a:bodyPr/>
          <a:lstStyle/>
          <a:p>
            <a:r>
              <a:rPr lang="en-US" altLang="ko-KR" dirty="0"/>
              <a:t>1</a:t>
            </a:r>
            <a:r>
              <a:rPr lang="ko-KR" altLang="en-US" dirty="0"/>
              <a:t>월</a:t>
            </a:r>
            <a:r>
              <a:rPr lang="en-US" altLang="ko-KR" dirty="0"/>
              <a:t>4</a:t>
            </a:r>
            <a:r>
              <a:rPr lang="ko-KR" altLang="en-US" dirty="0"/>
              <a:t>일</a:t>
            </a:r>
            <a:endParaRPr lang="en-US" altLang="ko-KR" dirty="0"/>
          </a:p>
          <a:p>
            <a:r>
              <a:rPr lang="en-US" altLang="ko-KR" dirty="0"/>
              <a:t>1</a:t>
            </a:r>
            <a:r>
              <a:rPr lang="ko-KR" altLang="en-US" dirty="0"/>
              <a:t>월</a:t>
            </a:r>
            <a:r>
              <a:rPr lang="en-US" altLang="ko-KR" dirty="0"/>
              <a:t>11</a:t>
            </a:r>
            <a:r>
              <a:rPr lang="ko-KR" altLang="en-US" dirty="0"/>
              <a:t>일</a:t>
            </a:r>
            <a:endParaRPr lang="en-US" altLang="ko-KR" dirty="0"/>
          </a:p>
          <a:p>
            <a:r>
              <a:rPr lang="en-US" altLang="ko-KR" dirty="0"/>
              <a:t>1</a:t>
            </a:r>
            <a:r>
              <a:rPr lang="ko-KR" altLang="en-US" dirty="0"/>
              <a:t>월</a:t>
            </a:r>
            <a:r>
              <a:rPr lang="en-US" altLang="ko-KR" dirty="0"/>
              <a:t>18</a:t>
            </a:r>
            <a:r>
              <a:rPr lang="ko-KR" altLang="en-US" dirty="0"/>
              <a:t>일</a:t>
            </a:r>
            <a:endParaRPr lang="en-US" altLang="ko-KR" dirty="0"/>
          </a:p>
          <a:p>
            <a:r>
              <a:rPr lang="en-US" altLang="ko-KR" dirty="0"/>
              <a:t>1</a:t>
            </a:r>
            <a:r>
              <a:rPr lang="ko-KR" altLang="en-US" dirty="0"/>
              <a:t>월</a:t>
            </a:r>
            <a:r>
              <a:rPr lang="en-US" altLang="ko-KR" dirty="0"/>
              <a:t>25</a:t>
            </a:r>
            <a:r>
              <a:rPr lang="ko-KR" altLang="en-US" dirty="0"/>
              <a:t>일</a:t>
            </a:r>
            <a:endParaRPr lang="en-US" altLang="ko-KR" dirty="0"/>
          </a:p>
          <a:p>
            <a:endParaRPr lang="ko-KR" altLang="en-US" dirty="0"/>
          </a:p>
        </p:txBody>
      </p:sp>
    </p:spTree>
    <p:extLst>
      <p:ext uri="{BB962C8B-B14F-4D97-AF65-F5344CB8AC3E}">
        <p14:creationId xmlns:p14="http://schemas.microsoft.com/office/powerpoint/2010/main" val="4081934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中部地方の地図と特徴（しっかり解説）｜教科の学習">
            <a:extLst>
              <a:ext uri="{FF2B5EF4-FFF2-40B4-BE49-F238E27FC236}">
                <a16:creationId xmlns:a16="http://schemas.microsoft.com/office/drawing/2014/main" id="{6991B075-1725-5975-6E0A-A445D128B7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84591" y="305006"/>
            <a:ext cx="5627548" cy="57806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E474E9-BC0D-E5A5-C3CC-A6C799270B22}"/>
              </a:ext>
            </a:extLst>
          </p:cNvPr>
          <p:cNvSpPr txBox="1"/>
          <p:nvPr/>
        </p:nvSpPr>
        <p:spPr>
          <a:xfrm>
            <a:off x="515501" y="1196698"/>
            <a:ext cx="4424716" cy="3785652"/>
          </a:xfrm>
          <a:prstGeom prst="rect">
            <a:avLst/>
          </a:prstGeom>
          <a:noFill/>
        </p:spPr>
        <p:txBody>
          <a:bodyPr wrap="square" rtlCol="0">
            <a:spAutoFit/>
          </a:bodyPr>
          <a:lstStyle/>
          <a:p>
            <a:r>
              <a:rPr lang="ja-JP" altLang="en-US" sz="2400" dirty="0">
                <a:highlight>
                  <a:srgbClr val="FFFF00"/>
                </a:highlight>
              </a:rPr>
              <a:t>中部地方（ちゅうぶちほう）</a:t>
            </a:r>
            <a:endParaRPr lang="en-US" altLang="ja-JP" sz="2400" dirty="0">
              <a:highlight>
                <a:srgbClr val="FFFF00"/>
              </a:highlight>
            </a:endParaRPr>
          </a:p>
          <a:p>
            <a:r>
              <a:rPr lang="ja-JP" altLang="en-US" sz="2400" dirty="0"/>
              <a:t>新潟（</a:t>
            </a:r>
            <a:r>
              <a:rPr lang="ja-JP" altLang="en-US" sz="2400" dirty="0">
                <a:highlight>
                  <a:srgbClr val="000000"/>
                </a:highlight>
              </a:rPr>
              <a:t>にいがた</a:t>
            </a:r>
            <a:r>
              <a:rPr lang="ja-JP" altLang="en-US" sz="2400" dirty="0"/>
              <a:t>）</a:t>
            </a:r>
            <a:endParaRPr lang="en-US" altLang="ja-JP" sz="2400" dirty="0"/>
          </a:p>
          <a:p>
            <a:r>
              <a:rPr lang="ja-JP" altLang="en-US" sz="2400" dirty="0"/>
              <a:t>富山（</a:t>
            </a:r>
            <a:r>
              <a:rPr lang="ja-JP" altLang="en-US" sz="2400" dirty="0">
                <a:highlight>
                  <a:srgbClr val="000000"/>
                </a:highlight>
              </a:rPr>
              <a:t>とやま</a:t>
            </a:r>
            <a:r>
              <a:rPr lang="ja-JP" altLang="en-US" sz="2400" dirty="0"/>
              <a:t>）</a:t>
            </a:r>
            <a:endParaRPr lang="en-US" altLang="ja-JP" sz="2400" dirty="0"/>
          </a:p>
          <a:p>
            <a:r>
              <a:rPr lang="ja-JP" altLang="en-US" sz="2400" dirty="0"/>
              <a:t>石川（</a:t>
            </a:r>
            <a:r>
              <a:rPr lang="ja-JP" altLang="en-US" sz="2400" dirty="0">
                <a:highlight>
                  <a:srgbClr val="000000"/>
                </a:highlight>
              </a:rPr>
              <a:t>いしかわ</a:t>
            </a:r>
            <a:r>
              <a:rPr lang="ja-JP" altLang="en-US" sz="2400" dirty="0"/>
              <a:t>）</a:t>
            </a:r>
            <a:endParaRPr lang="en-US" altLang="ja-JP" sz="2400" dirty="0"/>
          </a:p>
          <a:p>
            <a:r>
              <a:rPr lang="ja-JP" altLang="en-US" sz="2400" dirty="0"/>
              <a:t>福井（</a:t>
            </a:r>
            <a:r>
              <a:rPr lang="ja-JP" altLang="en-US" sz="2400" dirty="0">
                <a:highlight>
                  <a:srgbClr val="000000"/>
                </a:highlight>
              </a:rPr>
              <a:t>ふくい</a:t>
            </a:r>
            <a:r>
              <a:rPr lang="ja-JP" altLang="en-US" sz="2400" dirty="0"/>
              <a:t>）</a:t>
            </a:r>
            <a:endParaRPr lang="en-US" altLang="ja-JP" sz="2400" dirty="0"/>
          </a:p>
          <a:p>
            <a:r>
              <a:rPr lang="ja-JP" altLang="en-US" sz="2400" dirty="0"/>
              <a:t>長野（</a:t>
            </a:r>
            <a:r>
              <a:rPr lang="ja-JP" altLang="en-US" sz="2400" dirty="0">
                <a:highlight>
                  <a:srgbClr val="000000"/>
                </a:highlight>
              </a:rPr>
              <a:t>ながの</a:t>
            </a:r>
            <a:r>
              <a:rPr lang="ja-JP" altLang="en-US" sz="2400" dirty="0"/>
              <a:t>）</a:t>
            </a:r>
            <a:endParaRPr lang="en-US" altLang="ja-JP" sz="2400" dirty="0"/>
          </a:p>
          <a:p>
            <a:r>
              <a:rPr lang="ja-JP" altLang="en-US" sz="2400" dirty="0"/>
              <a:t>岐阜（</a:t>
            </a:r>
            <a:r>
              <a:rPr lang="ja-JP" altLang="en-US" sz="2400" dirty="0">
                <a:highlight>
                  <a:srgbClr val="000000"/>
                </a:highlight>
              </a:rPr>
              <a:t>ぎふ</a:t>
            </a:r>
            <a:r>
              <a:rPr lang="ja-JP" altLang="en-US" sz="2400" dirty="0"/>
              <a:t>）</a:t>
            </a:r>
            <a:endParaRPr lang="en-US" altLang="ja-JP" sz="2400" dirty="0"/>
          </a:p>
          <a:p>
            <a:r>
              <a:rPr lang="ja-JP" altLang="en-US" sz="2400" dirty="0"/>
              <a:t>愛知（</a:t>
            </a:r>
            <a:r>
              <a:rPr lang="ja-JP" altLang="en-US" sz="2400" dirty="0">
                <a:highlight>
                  <a:srgbClr val="000000"/>
                </a:highlight>
              </a:rPr>
              <a:t>あいち</a:t>
            </a:r>
            <a:r>
              <a:rPr lang="ja-JP" altLang="en-US" sz="2400" dirty="0"/>
              <a:t>）</a:t>
            </a:r>
            <a:endParaRPr lang="en-US" altLang="ja-JP" sz="2400" dirty="0"/>
          </a:p>
          <a:p>
            <a:r>
              <a:rPr lang="ja-JP" altLang="en-US" sz="2400" dirty="0"/>
              <a:t>山梨（</a:t>
            </a:r>
            <a:r>
              <a:rPr lang="ja-JP" altLang="en-US" sz="2400" dirty="0">
                <a:highlight>
                  <a:srgbClr val="000000"/>
                </a:highlight>
              </a:rPr>
              <a:t>やまなし</a:t>
            </a:r>
            <a:r>
              <a:rPr lang="ja-JP" altLang="en-US" sz="2400" dirty="0"/>
              <a:t>）</a:t>
            </a:r>
            <a:endParaRPr lang="en-US" altLang="ja-JP" sz="2400" dirty="0"/>
          </a:p>
          <a:p>
            <a:r>
              <a:rPr lang="ja-JP" altLang="en-US" sz="2400" dirty="0"/>
              <a:t>静岡（</a:t>
            </a:r>
            <a:r>
              <a:rPr lang="ja-JP" altLang="en-US" sz="2400" dirty="0">
                <a:highlight>
                  <a:srgbClr val="000000"/>
                </a:highlight>
              </a:rPr>
              <a:t>しずおか</a:t>
            </a:r>
            <a:r>
              <a:rPr lang="ja-JP" altLang="en-US" sz="2400" dirty="0"/>
              <a:t>）</a:t>
            </a:r>
            <a:endParaRPr lang="ko-KR" altLang="en-US" sz="2400" dirty="0"/>
          </a:p>
        </p:txBody>
      </p:sp>
    </p:spTree>
    <p:extLst>
      <p:ext uri="{BB962C8B-B14F-4D97-AF65-F5344CB8AC3E}">
        <p14:creationId xmlns:p14="http://schemas.microsoft.com/office/powerpoint/2010/main" val="4164280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EEB5E8-3DC3-9156-72F3-0A733DEB0C21}"/>
              </a:ext>
            </a:extLst>
          </p:cNvPr>
          <p:cNvSpPr>
            <a:spLocks noGrp="1"/>
          </p:cNvSpPr>
          <p:nvPr>
            <p:ph type="title"/>
          </p:nvPr>
        </p:nvSpPr>
        <p:spPr>
          <a:xfrm>
            <a:off x="0" y="113512"/>
            <a:ext cx="10515600" cy="1325563"/>
          </a:xfrm>
        </p:spPr>
        <p:txBody>
          <a:bodyPr/>
          <a:lstStyle/>
          <a:p>
            <a:r>
              <a:rPr lang="ja-JP" altLang="en-US" dirty="0"/>
              <a:t>坊主（ぼうず）</a:t>
            </a:r>
            <a:endParaRPr lang="ko-KR" altLang="en-US" dirty="0"/>
          </a:p>
        </p:txBody>
      </p:sp>
      <p:pic>
        <p:nvPicPr>
          <p:cNvPr id="2050" name="Picture 2" descr="最新】坊主が似合う人と似合わない人の顔や特徴を解説！おすすめ ...">
            <a:extLst>
              <a:ext uri="{FF2B5EF4-FFF2-40B4-BE49-F238E27FC236}">
                <a16:creationId xmlns:a16="http://schemas.microsoft.com/office/drawing/2014/main" id="{30233C34-B637-A1C1-B7B9-35760CDBD2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443" y="1675244"/>
            <a:ext cx="6233162" cy="35967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0代】おしゃれ坊主を成功させる方法！おすすめヘアスタイル10選 ...">
            <a:extLst>
              <a:ext uri="{FF2B5EF4-FFF2-40B4-BE49-F238E27FC236}">
                <a16:creationId xmlns:a16="http://schemas.microsoft.com/office/drawing/2014/main" id="{AA0E9DCD-6491-F5A0-E31D-A4E1E5685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142" y="1690688"/>
            <a:ext cx="5633686" cy="358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272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0A9503F-6D02-4F69-9750-10C8AA46E8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3825" y="516994"/>
            <a:ext cx="4486079" cy="5958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1DE9CFC-18B3-4907-FFFE-DB5A064E7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4325" y="384255"/>
            <a:ext cx="4431248" cy="58847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8B55F3-B5EC-6033-A77D-3C3B706B8083}"/>
              </a:ext>
            </a:extLst>
          </p:cNvPr>
          <p:cNvSpPr txBox="1"/>
          <p:nvPr/>
        </p:nvSpPr>
        <p:spPr>
          <a:xfrm>
            <a:off x="0" y="101337"/>
            <a:ext cx="4277430" cy="461665"/>
          </a:xfrm>
          <a:prstGeom prst="rect">
            <a:avLst/>
          </a:prstGeom>
          <a:noFill/>
        </p:spPr>
        <p:txBody>
          <a:bodyPr wrap="square" rtlCol="0">
            <a:spAutoFit/>
          </a:bodyPr>
          <a:lstStyle/>
          <a:p>
            <a:r>
              <a:rPr lang="ja-JP" altLang="en-US" sz="2400" b="1" dirty="0"/>
              <a:t>三日坊主：みっかぼうず</a:t>
            </a:r>
            <a:endParaRPr lang="ko-KR" altLang="en-US" sz="2400" b="1" dirty="0"/>
          </a:p>
        </p:txBody>
      </p:sp>
    </p:spTree>
    <p:extLst>
      <p:ext uri="{BB962C8B-B14F-4D97-AF65-F5344CB8AC3E}">
        <p14:creationId xmlns:p14="http://schemas.microsoft.com/office/powerpoint/2010/main" val="118329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0D30D3-F11F-BF50-96D8-541C21C1DFAB}"/>
              </a:ext>
            </a:extLst>
          </p:cNvPr>
          <p:cNvSpPr>
            <a:spLocks noGrp="1"/>
          </p:cNvSpPr>
          <p:nvPr>
            <p:ph type="title"/>
          </p:nvPr>
        </p:nvSpPr>
        <p:spPr>
          <a:xfrm>
            <a:off x="0" y="18256"/>
            <a:ext cx="5038405" cy="662782"/>
          </a:xfrm>
        </p:spPr>
        <p:txBody>
          <a:bodyPr>
            <a:normAutofit/>
          </a:bodyPr>
          <a:lstStyle/>
          <a:p>
            <a:r>
              <a:rPr lang="ja-JP" altLang="en-US" sz="3200" dirty="0">
                <a:latin typeface="Meiryo" panose="020B0604030504040204" pitchFamily="34" charset="-128"/>
                <a:ea typeface="Meiryo" panose="020B0604030504040204" pitchFamily="34" charset="-128"/>
              </a:rPr>
              <a:t>会話</a:t>
            </a:r>
            <a:r>
              <a:rPr lang="en-US" altLang="ja-JP" sz="3200" dirty="0">
                <a:latin typeface="Meiryo" panose="020B0604030504040204" pitchFamily="34" charset="-128"/>
                <a:ea typeface="Meiryo" panose="020B0604030504040204" pitchFamily="34" charset="-128"/>
              </a:rPr>
              <a:t>:</a:t>
            </a:r>
            <a:r>
              <a:rPr lang="ja-JP" altLang="en-US" sz="3200" dirty="0">
                <a:latin typeface="Meiryo" panose="020B0604030504040204" pitchFamily="34" charset="-128"/>
                <a:ea typeface="Meiryo" panose="020B0604030504040204" pitchFamily="34" charset="-128"/>
              </a:rPr>
              <a:t>新年目標</a:t>
            </a:r>
            <a:endParaRPr lang="ko-KR" altLang="en-US" sz="3200" dirty="0">
              <a:latin typeface="Meiryo" panose="020B0604030504040204" pitchFamily="34" charset="-128"/>
            </a:endParaRPr>
          </a:p>
        </p:txBody>
      </p:sp>
      <p:sp>
        <p:nvSpPr>
          <p:cNvPr id="3" name="내용 개체 틀 2">
            <a:extLst>
              <a:ext uri="{FF2B5EF4-FFF2-40B4-BE49-F238E27FC236}">
                <a16:creationId xmlns:a16="http://schemas.microsoft.com/office/drawing/2014/main" id="{E730556F-FD50-7163-42FC-F75DF2727E69}"/>
              </a:ext>
            </a:extLst>
          </p:cNvPr>
          <p:cNvSpPr>
            <a:spLocks noGrp="1"/>
          </p:cNvSpPr>
          <p:nvPr>
            <p:ph idx="1"/>
          </p:nvPr>
        </p:nvSpPr>
        <p:spPr>
          <a:xfrm>
            <a:off x="214133" y="590309"/>
            <a:ext cx="11472646" cy="5904292"/>
          </a:xfrm>
        </p:spPr>
        <p:txBody>
          <a:bodyPr/>
          <a:lstStyle/>
          <a:p>
            <a:r>
              <a:rPr lang="ja-JP" altLang="en-US" sz="2400" dirty="0"/>
              <a:t>やってることを続ける（</a:t>
            </a:r>
            <a:r>
              <a:rPr lang="ja-JP" altLang="en-US" sz="2400" dirty="0">
                <a:highlight>
                  <a:srgbClr val="FFFF00"/>
                </a:highlight>
              </a:rPr>
              <a:t>転職</a:t>
            </a:r>
            <a:r>
              <a:rPr lang="ja-JP" altLang="en-US" sz="2400" dirty="0"/>
              <a:t>活動）</a:t>
            </a:r>
            <a:endParaRPr lang="en-US" altLang="ja-JP" sz="2400" dirty="0"/>
          </a:p>
          <a:p>
            <a:r>
              <a:rPr lang="ja-JP" altLang="en-US" sz="2400" dirty="0"/>
              <a:t>週二回以上運動をすることです。再開すること。</a:t>
            </a:r>
            <a:endParaRPr lang="en-US" altLang="ja-JP" sz="2400" dirty="0"/>
          </a:p>
          <a:p>
            <a:r>
              <a:rPr lang="ja-JP" altLang="en-US" sz="2400" dirty="0"/>
              <a:t>カタカナ・漢字</a:t>
            </a:r>
            <a:endParaRPr lang="en-US" altLang="ja-JP" sz="2400" dirty="0"/>
          </a:p>
          <a:p>
            <a:r>
              <a:rPr lang="ja-JP" altLang="en-US" sz="2400" dirty="0"/>
              <a:t>本を読むこと。短編小説</a:t>
            </a:r>
            <a:endParaRPr lang="en-US" altLang="ja-JP" sz="2400" dirty="0"/>
          </a:p>
          <a:p>
            <a:r>
              <a:rPr lang="ja-JP" altLang="en-US" sz="2400" dirty="0"/>
              <a:t>助詞のミス</a:t>
            </a:r>
            <a:endParaRPr lang="en-US" altLang="ja-JP" sz="2400" dirty="0"/>
          </a:p>
          <a:p>
            <a:r>
              <a:rPr lang="ja-JP" altLang="en-US" sz="2400" dirty="0"/>
              <a:t>４月（しがつ）</a:t>
            </a:r>
            <a:endParaRPr lang="en-US" altLang="ja-JP" sz="2400" dirty="0"/>
          </a:p>
          <a:p>
            <a:r>
              <a:rPr lang="ja-JP" altLang="en-US" sz="2400" dirty="0"/>
              <a:t>希望してる学校に受かるように勉強する。</a:t>
            </a:r>
            <a:endParaRPr lang="en-US" altLang="ja-JP" sz="2400" dirty="0"/>
          </a:p>
          <a:p>
            <a:r>
              <a:rPr lang="ja-JP" altLang="en-US" sz="2400" dirty="0"/>
              <a:t>足りない部分を補う。補足（ほそく）</a:t>
            </a:r>
            <a:endParaRPr lang="en-US" altLang="ja-JP" sz="2400" dirty="0"/>
          </a:p>
          <a:p>
            <a:r>
              <a:rPr lang="ja-JP" altLang="en-US" sz="2400" dirty="0"/>
              <a:t>書き写し（かきうつし）原書２冊</a:t>
            </a:r>
            <a:endParaRPr lang="en-US" altLang="ja-JP" sz="2400" dirty="0"/>
          </a:p>
          <a:p>
            <a:r>
              <a:rPr lang="ja-JP" altLang="en-US" dirty="0"/>
              <a:t>日系企業</a:t>
            </a:r>
            <a:endParaRPr lang="en-US" altLang="ja-JP" dirty="0"/>
          </a:p>
          <a:p>
            <a:r>
              <a:rPr lang="ja-JP" altLang="en-US" dirty="0"/>
              <a:t>早寝早起き・規則的な生活</a:t>
            </a:r>
            <a:endParaRPr lang="en-US" altLang="ja-JP" dirty="0"/>
          </a:p>
          <a:p>
            <a:r>
              <a:rPr lang="ja-JP" altLang="en-US" dirty="0"/>
              <a:t>言霊（ことだま）</a:t>
            </a:r>
            <a:endParaRPr lang="ko-KR" altLang="en-US" dirty="0"/>
          </a:p>
        </p:txBody>
      </p:sp>
    </p:spTree>
    <p:extLst>
      <p:ext uri="{BB962C8B-B14F-4D97-AF65-F5344CB8AC3E}">
        <p14:creationId xmlns:p14="http://schemas.microsoft.com/office/powerpoint/2010/main" val="2750254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79C13-3EE6-6A78-BDCE-CA9AA67DA8BB}"/>
              </a:ext>
            </a:extLst>
          </p:cNvPr>
          <p:cNvSpPr>
            <a:spLocks noGrp="1"/>
          </p:cNvSpPr>
          <p:nvPr>
            <p:ph type="title"/>
          </p:nvPr>
        </p:nvSpPr>
        <p:spPr/>
        <p:txBody>
          <a:bodyPr/>
          <a:lstStyle/>
          <a:p>
            <a:r>
              <a:rPr lang="ko-KR" altLang="en-US" dirty="0"/>
              <a:t>숙제</a:t>
            </a:r>
          </a:p>
        </p:txBody>
      </p:sp>
      <p:sp>
        <p:nvSpPr>
          <p:cNvPr id="4" name="내용 개체 틀 2">
            <a:extLst>
              <a:ext uri="{FF2B5EF4-FFF2-40B4-BE49-F238E27FC236}">
                <a16:creationId xmlns:a16="http://schemas.microsoft.com/office/drawing/2014/main" id="{2E6E10DD-94E6-C6DF-25E7-A7F1D6D4FA18}"/>
              </a:ext>
            </a:extLst>
          </p:cNvPr>
          <p:cNvSpPr>
            <a:spLocks noGrp="1"/>
          </p:cNvSpPr>
          <p:nvPr>
            <p:ph idx="1"/>
          </p:nvPr>
        </p:nvSpPr>
        <p:spPr>
          <a:xfrm>
            <a:off x="838200" y="1825625"/>
            <a:ext cx="10515600" cy="2930482"/>
          </a:xfrm>
        </p:spPr>
        <p:txBody>
          <a:bodyPr>
            <a:normAutofit/>
          </a:bodyPr>
          <a:lstStyle/>
          <a:p>
            <a:r>
              <a:rPr lang="ko-KR" altLang="en-US" sz="2400" dirty="0"/>
              <a:t>낭독연습 매일 조금씩</a:t>
            </a:r>
            <a:r>
              <a:rPr lang="en-US" altLang="ko-KR" sz="2400" dirty="0"/>
              <a:t>(</a:t>
            </a:r>
            <a:r>
              <a:rPr lang="ko-KR" altLang="en-US" sz="2400" dirty="0"/>
              <a:t>음성파일을 들으면서</a:t>
            </a:r>
            <a:r>
              <a:rPr lang="en-US" altLang="ko-KR" sz="2400" dirty="0"/>
              <a:t>)</a:t>
            </a:r>
          </a:p>
          <a:p>
            <a:r>
              <a:rPr lang="ko-KR" altLang="en-US" sz="2400" dirty="0"/>
              <a:t>필사 하기 </a:t>
            </a:r>
            <a:r>
              <a:rPr lang="en-US" altLang="ko-KR" sz="2400" dirty="0"/>
              <a:t>(</a:t>
            </a:r>
            <a:r>
              <a:rPr lang="ko-KR" altLang="en-US" sz="2400" dirty="0"/>
              <a:t>기사 내용</a:t>
            </a:r>
            <a:r>
              <a:rPr lang="en-US" altLang="ko-KR" sz="2400" dirty="0"/>
              <a:t>)_</a:t>
            </a:r>
            <a:r>
              <a:rPr lang="ko-KR" altLang="en-US" sz="2400" dirty="0" err="1"/>
              <a:t>단톡에</a:t>
            </a:r>
            <a:r>
              <a:rPr lang="ko-KR" altLang="en-US" sz="2400" dirty="0"/>
              <a:t> 제출</a:t>
            </a:r>
            <a:r>
              <a:rPr lang="en-US" altLang="ko-KR" sz="2400" dirty="0"/>
              <a:t>! (</a:t>
            </a:r>
            <a:r>
              <a:rPr lang="ko-KR" altLang="en-US" sz="2400" dirty="0" err="1"/>
              <a:t>토요일밤까지</a:t>
            </a:r>
            <a:r>
              <a:rPr lang="en-US" altLang="ko-KR" sz="2400" dirty="0"/>
              <a:t>)</a:t>
            </a:r>
          </a:p>
          <a:p>
            <a:r>
              <a:rPr lang="ko-KR" altLang="en-US" sz="2400" dirty="0"/>
              <a:t>한자 읽고 쓸 수 있도록 해주세요</a:t>
            </a:r>
            <a:r>
              <a:rPr lang="en-US" altLang="ko-KR" sz="2400" dirty="0"/>
              <a:t>!</a:t>
            </a:r>
          </a:p>
          <a:p>
            <a:r>
              <a:rPr lang="ko-KR" altLang="en-US" sz="2400" dirty="0"/>
              <a:t>문장 통으로 암기하기</a:t>
            </a:r>
            <a:r>
              <a:rPr lang="en-US" altLang="ko-KR" sz="2400" dirty="0"/>
              <a:t>!</a:t>
            </a:r>
          </a:p>
          <a:p>
            <a:r>
              <a:rPr lang="ko-KR" altLang="en-US" sz="2400" dirty="0" err="1"/>
              <a:t>일본지역외우기</a:t>
            </a:r>
            <a:r>
              <a:rPr lang="en-US" altLang="ko-KR" sz="2400" dirty="0"/>
              <a:t>(</a:t>
            </a:r>
            <a:r>
              <a:rPr lang="ko-KR" altLang="en-US" sz="2400" dirty="0" err="1"/>
              <a:t>큐슈지방</a:t>
            </a:r>
            <a:r>
              <a:rPr lang="en-US" altLang="ko-KR" sz="2400" dirty="0"/>
              <a:t>)</a:t>
            </a:r>
          </a:p>
          <a:p>
            <a:r>
              <a:rPr lang="ko-KR" altLang="en-US" sz="2400" dirty="0"/>
              <a:t>다음주 회화 주제</a:t>
            </a:r>
            <a:r>
              <a:rPr lang="en-US" altLang="ko-KR" sz="2400" dirty="0"/>
              <a:t>: </a:t>
            </a:r>
            <a:r>
              <a:rPr lang="ko-KR" altLang="en-US" sz="2400" dirty="0">
                <a:highlight>
                  <a:srgbClr val="FFFF00"/>
                </a:highlight>
              </a:rPr>
              <a:t>여행할 때 혼자</a:t>
            </a:r>
            <a:r>
              <a:rPr lang="en-US" altLang="ko-KR" sz="2400" dirty="0">
                <a:highlight>
                  <a:srgbClr val="FFFF00"/>
                </a:highlight>
              </a:rPr>
              <a:t>?</a:t>
            </a:r>
            <a:r>
              <a:rPr lang="ko-KR" altLang="en-US" sz="2400" dirty="0">
                <a:highlight>
                  <a:srgbClr val="FFFF00"/>
                </a:highlight>
              </a:rPr>
              <a:t> </a:t>
            </a:r>
            <a:r>
              <a:rPr lang="en-US" altLang="ko-KR" sz="2400" dirty="0">
                <a:highlight>
                  <a:srgbClr val="FFFF00"/>
                </a:highlight>
              </a:rPr>
              <a:t>vs </a:t>
            </a:r>
            <a:r>
              <a:rPr lang="ko-KR" altLang="en-US" sz="2400" dirty="0">
                <a:highlight>
                  <a:srgbClr val="FFFF00"/>
                </a:highlight>
              </a:rPr>
              <a:t>함께</a:t>
            </a:r>
            <a:r>
              <a:rPr lang="en-US" altLang="ko-KR" sz="2400" dirty="0">
                <a:highlight>
                  <a:srgbClr val="FFFF00"/>
                </a:highlight>
              </a:rPr>
              <a:t>?</a:t>
            </a:r>
            <a:r>
              <a:rPr lang="ko-KR" altLang="en-US" sz="2400" dirty="0"/>
              <a:t> </a:t>
            </a:r>
            <a:r>
              <a:rPr lang="ko-KR" altLang="en-US" sz="2400" dirty="0" err="1"/>
              <a:t>어느쪽이</a:t>
            </a:r>
            <a:r>
              <a:rPr lang="ko-KR" altLang="en-US" sz="2400" dirty="0"/>
              <a:t> </a:t>
            </a:r>
            <a:r>
              <a:rPr lang="ko-KR" altLang="en-US" sz="2400" dirty="0" err="1"/>
              <a:t>편한지</a:t>
            </a:r>
            <a:endParaRPr lang="en-US" altLang="ko-KR" sz="2400" dirty="0"/>
          </a:p>
          <a:p>
            <a:endParaRPr lang="en-US" altLang="ko-KR" sz="2400" dirty="0">
              <a:highlight>
                <a:srgbClr val="FFFF00"/>
              </a:highlight>
            </a:endParaRPr>
          </a:p>
        </p:txBody>
      </p:sp>
    </p:spTree>
    <p:extLst>
      <p:ext uri="{BB962C8B-B14F-4D97-AF65-F5344CB8AC3E}">
        <p14:creationId xmlns:p14="http://schemas.microsoft.com/office/powerpoint/2010/main" val="2705309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8CDDA-93D6-00FF-C57F-FD6FAEC9750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0C5C78-C805-4AE6-D011-77B00AC287A6}"/>
              </a:ext>
            </a:extLst>
          </p:cNvPr>
          <p:cNvSpPr txBox="1"/>
          <p:nvPr/>
        </p:nvSpPr>
        <p:spPr>
          <a:xfrm>
            <a:off x="625965" y="1399216"/>
            <a:ext cx="4801314" cy="3046988"/>
          </a:xfrm>
          <a:prstGeom prst="rect">
            <a:avLst/>
          </a:prstGeom>
          <a:noFill/>
        </p:spPr>
        <p:txBody>
          <a:bodyPr wrap="none" rtlCol="0">
            <a:spAutoFit/>
          </a:bodyPr>
          <a:lstStyle/>
          <a:p>
            <a:r>
              <a:rPr lang="ja-JP" altLang="en-US" sz="2400" dirty="0">
                <a:highlight>
                  <a:srgbClr val="FFFF00"/>
                </a:highlight>
              </a:rPr>
              <a:t>九州地方（</a:t>
            </a:r>
            <a:r>
              <a:rPr lang="ja-JP" altLang="en-US" sz="2400" dirty="0">
                <a:highlight>
                  <a:srgbClr val="000080"/>
                </a:highlight>
              </a:rPr>
              <a:t>きゅうしゅうちほう</a:t>
            </a:r>
            <a:r>
              <a:rPr lang="ja-JP" altLang="en-US" sz="2400" dirty="0"/>
              <a:t>）</a:t>
            </a:r>
            <a:endParaRPr lang="en-US" altLang="ja-JP" sz="2400" dirty="0"/>
          </a:p>
          <a:p>
            <a:r>
              <a:rPr lang="ja-JP" altLang="en-US" sz="2400" dirty="0"/>
              <a:t>福岡県（</a:t>
            </a:r>
            <a:r>
              <a:rPr lang="ja-JP" altLang="en-US" sz="2400" dirty="0">
                <a:highlight>
                  <a:srgbClr val="000080"/>
                </a:highlight>
              </a:rPr>
              <a:t>ふくおかけん</a:t>
            </a:r>
            <a:r>
              <a:rPr lang="ja-JP" altLang="en-US" sz="2400" dirty="0"/>
              <a:t>）</a:t>
            </a:r>
            <a:endParaRPr lang="en-US" altLang="ja-JP" sz="2400" dirty="0"/>
          </a:p>
          <a:p>
            <a:r>
              <a:rPr lang="ja-JP" altLang="en-US" sz="2400" dirty="0"/>
              <a:t>大分県（</a:t>
            </a:r>
            <a:r>
              <a:rPr lang="ja-JP" altLang="en-US" sz="2400" dirty="0">
                <a:highlight>
                  <a:srgbClr val="000080"/>
                </a:highlight>
              </a:rPr>
              <a:t>おおいたけん）</a:t>
            </a:r>
            <a:endParaRPr lang="en-US" altLang="ja-JP" sz="2400" dirty="0">
              <a:highlight>
                <a:srgbClr val="000080"/>
              </a:highlight>
            </a:endParaRPr>
          </a:p>
          <a:p>
            <a:r>
              <a:rPr lang="ja-JP" altLang="en-US" sz="2400" dirty="0"/>
              <a:t>佐賀県（</a:t>
            </a:r>
            <a:r>
              <a:rPr lang="ja-JP" altLang="en-US" sz="2400" dirty="0">
                <a:highlight>
                  <a:srgbClr val="000080"/>
                </a:highlight>
              </a:rPr>
              <a:t>さがけん</a:t>
            </a:r>
            <a:r>
              <a:rPr lang="ja-JP" altLang="en-US" sz="2400" dirty="0"/>
              <a:t>）</a:t>
            </a:r>
            <a:endParaRPr lang="en-US" altLang="ja-JP" sz="2400" dirty="0"/>
          </a:p>
          <a:p>
            <a:r>
              <a:rPr lang="ja-JP" altLang="en-US" sz="2400" dirty="0"/>
              <a:t>長崎県（</a:t>
            </a:r>
            <a:r>
              <a:rPr lang="ja-JP" altLang="en-US" sz="2400" dirty="0">
                <a:highlight>
                  <a:srgbClr val="000080"/>
                </a:highlight>
              </a:rPr>
              <a:t>ながさきけん）</a:t>
            </a:r>
            <a:endParaRPr lang="en-US" altLang="ja-JP" sz="2400" dirty="0">
              <a:highlight>
                <a:srgbClr val="000080"/>
              </a:highlight>
            </a:endParaRPr>
          </a:p>
          <a:p>
            <a:r>
              <a:rPr lang="ja-JP" altLang="en-US" sz="2400" dirty="0"/>
              <a:t>熊本県（</a:t>
            </a:r>
            <a:r>
              <a:rPr lang="ja-JP" altLang="en-US" sz="2400" dirty="0">
                <a:highlight>
                  <a:srgbClr val="000080"/>
                </a:highlight>
              </a:rPr>
              <a:t>くまもとけん）</a:t>
            </a:r>
            <a:endParaRPr lang="en-US" altLang="ja-JP" sz="2400" dirty="0">
              <a:highlight>
                <a:srgbClr val="000080"/>
              </a:highlight>
            </a:endParaRPr>
          </a:p>
          <a:p>
            <a:r>
              <a:rPr lang="ja-JP" altLang="en-US" sz="2400" dirty="0"/>
              <a:t>宮崎県（</a:t>
            </a:r>
            <a:r>
              <a:rPr lang="ja-JP" altLang="en-US" sz="2400" dirty="0">
                <a:highlight>
                  <a:srgbClr val="000080"/>
                </a:highlight>
              </a:rPr>
              <a:t>みやざきけん）</a:t>
            </a:r>
            <a:endParaRPr lang="en-US" altLang="ja-JP" sz="2400" dirty="0">
              <a:highlight>
                <a:srgbClr val="000080"/>
              </a:highlight>
            </a:endParaRPr>
          </a:p>
          <a:p>
            <a:r>
              <a:rPr lang="ja-JP" altLang="en-US" sz="2400" dirty="0"/>
              <a:t>鹿児島県（</a:t>
            </a:r>
            <a:r>
              <a:rPr lang="ja-JP" altLang="en-US" sz="2400" dirty="0">
                <a:highlight>
                  <a:srgbClr val="000080"/>
                </a:highlight>
              </a:rPr>
              <a:t>かごしまけん</a:t>
            </a:r>
            <a:r>
              <a:rPr lang="ja-JP" altLang="en-US" sz="2400" dirty="0"/>
              <a:t>）</a:t>
            </a:r>
            <a:endParaRPr lang="ko-KR" altLang="en-US" sz="2400" dirty="0"/>
          </a:p>
        </p:txBody>
      </p:sp>
      <p:pic>
        <p:nvPicPr>
          <p:cNvPr id="1026" name="Picture 2" descr="九州地方の地図と特徴（しっかり解説）｜教科の学習">
            <a:extLst>
              <a:ext uri="{FF2B5EF4-FFF2-40B4-BE49-F238E27FC236}">
                <a16:creationId xmlns:a16="http://schemas.microsoft.com/office/drawing/2014/main" id="{43470758-6482-460F-E067-8AE3FEC331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39012" y="584841"/>
            <a:ext cx="4192786" cy="536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8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D4B0A1-E723-9578-D1A1-7F8D88384C13}"/>
              </a:ext>
            </a:extLst>
          </p:cNvPr>
          <p:cNvSpPr>
            <a:spLocks noGrp="1"/>
          </p:cNvSpPr>
          <p:nvPr>
            <p:ph type="title"/>
          </p:nvPr>
        </p:nvSpPr>
        <p:spPr>
          <a:xfrm>
            <a:off x="0" y="1"/>
            <a:ext cx="10463948" cy="484816"/>
          </a:xfrm>
        </p:spPr>
        <p:txBody>
          <a:bodyPr>
            <a:normAutofit/>
          </a:bodyPr>
          <a:lstStyle/>
          <a:p>
            <a:r>
              <a:rPr lang="en-US" altLang="ja-JP" sz="2800" dirty="0"/>
              <a:t>1/11 </a:t>
            </a:r>
            <a:r>
              <a:rPr lang="ja-JP" altLang="en-US" sz="2800" dirty="0"/>
              <a:t>単語テスト</a:t>
            </a:r>
            <a:r>
              <a:rPr lang="en-US" altLang="ja-JP" sz="2800" dirty="0"/>
              <a:t>(</a:t>
            </a:r>
            <a:r>
              <a:rPr lang="ko-KR" altLang="en-US" sz="2800" dirty="0" err="1"/>
              <a:t>요미가나</a:t>
            </a:r>
            <a:r>
              <a:rPr lang="ko-KR" altLang="en-US" sz="2800" dirty="0"/>
              <a:t> 써서 </a:t>
            </a:r>
            <a:r>
              <a:rPr lang="en-US" altLang="ja-JP" sz="2800" dirty="0"/>
              <a:t>6</a:t>
            </a:r>
            <a:r>
              <a:rPr lang="ko-KR" altLang="en-US" sz="2800" dirty="0"/>
              <a:t>시</a:t>
            </a:r>
            <a:r>
              <a:rPr lang="en-US" altLang="ko-KR" sz="2800" dirty="0"/>
              <a:t>56</a:t>
            </a:r>
            <a:r>
              <a:rPr lang="ko-KR" altLang="en-US" sz="2800" dirty="0"/>
              <a:t>까지</a:t>
            </a:r>
            <a:r>
              <a:rPr lang="en-US" altLang="ko-KR" sz="2800" dirty="0"/>
              <a:t>)</a:t>
            </a:r>
            <a:endParaRPr lang="ko-KR" altLang="en-US" sz="2800" dirty="0"/>
          </a:p>
        </p:txBody>
      </p:sp>
      <p:sp>
        <p:nvSpPr>
          <p:cNvPr id="3" name="내용 개체 틀 2">
            <a:extLst>
              <a:ext uri="{FF2B5EF4-FFF2-40B4-BE49-F238E27FC236}">
                <a16:creationId xmlns:a16="http://schemas.microsoft.com/office/drawing/2014/main" id="{49EA043D-202D-5732-640E-48B60E21E3A5}"/>
              </a:ext>
            </a:extLst>
          </p:cNvPr>
          <p:cNvSpPr>
            <a:spLocks noGrp="1"/>
          </p:cNvSpPr>
          <p:nvPr>
            <p:ph idx="1"/>
          </p:nvPr>
        </p:nvSpPr>
        <p:spPr>
          <a:xfrm>
            <a:off x="245476" y="840757"/>
            <a:ext cx="11175830" cy="5409849"/>
          </a:xfrm>
        </p:spPr>
        <p:txBody>
          <a:bodyPr>
            <a:normAutofit lnSpcReduction="10000"/>
          </a:bodyPr>
          <a:lstStyle/>
          <a:p>
            <a:pPr marL="514350" indent="-514350">
              <a:buFont typeface="+mj-lt"/>
              <a:buAutoNum type="arabicPeriod"/>
            </a:pPr>
            <a:r>
              <a:rPr lang="ko-KR" altLang="en-US" dirty="0"/>
              <a:t>싫증을 잘 내는</a:t>
            </a:r>
            <a:endParaRPr lang="en-US" altLang="ko-KR" dirty="0"/>
          </a:p>
          <a:p>
            <a:pPr marL="514350" indent="-514350">
              <a:buFont typeface="+mj-lt"/>
              <a:buAutoNum type="arabicPeriod"/>
            </a:pPr>
            <a:r>
              <a:rPr lang="ko-KR" altLang="en-US" dirty="0"/>
              <a:t>유래</a:t>
            </a:r>
            <a:endParaRPr lang="en-US" altLang="ko-KR" dirty="0"/>
          </a:p>
          <a:p>
            <a:pPr marL="514350" indent="-514350">
              <a:buFont typeface="+mj-lt"/>
              <a:buAutoNum type="arabicPeriod"/>
            </a:pPr>
            <a:r>
              <a:rPr lang="ko-KR" altLang="en-US" dirty="0"/>
              <a:t>속담</a:t>
            </a:r>
            <a:endParaRPr lang="en-US" altLang="ko-KR" dirty="0"/>
          </a:p>
          <a:p>
            <a:pPr marL="514350" indent="-514350">
              <a:buFont typeface="+mj-lt"/>
              <a:buAutoNum type="arabicPeriod"/>
            </a:pPr>
            <a:r>
              <a:rPr lang="ko-KR" altLang="en-US" dirty="0"/>
              <a:t>출가하다</a:t>
            </a:r>
            <a:endParaRPr lang="en-US" altLang="ko-KR" dirty="0"/>
          </a:p>
          <a:p>
            <a:pPr marL="514350" indent="-514350">
              <a:buFont typeface="+mj-lt"/>
              <a:buAutoNum type="arabicPeriod"/>
            </a:pPr>
            <a:r>
              <a:rPr lang="en-US" altLang="ko-KR" dirty="0"/>
              <a:t>1</a:t>
            </a:r>
            <a:r>
              <a:rPr lang="ko-KR" altLang="en-US" dirty="0"/>
              <a:t>인분</a:t>
            </a:r>
            <a:endParaRPr lang="en-US" altLang="ko-KR" dirty="0"/>
          </a:p>
          <a:p>
            <a:pPr marL="514350" indent="-514350">
              <a:buFont typeface="+mj-lt"/>
              <a:buAutoNum type="arabicPeriod"/>
            </a:pPr>
            <a:r>
              <a:rPr lang="ko-KR" altLang="en-US" dirty="0"/>
              <a:t>계속하다</a:t>
            </a:r>
            <a:endParaRPr lang="en-US" altLang="ko-KR" dirty="0"/>
          </a:p>
          <a:p>
            <a:pPr marL="514350" indent="-514350">
              <a:buFont typeface="+mj-lt"/>
              <a:buAutoNum type="arabicPeriod"/>
            </a:pPr>
            <a:r>
              <a:rPr lang="ko-KR" altLang="en-US" dirty="0"/>
              <a:t>원인</a:t>
            </a:r>
            <a:endParaRPr lang="en-US" altLang="ko-KR" dirty="0"/>
          </a:p>
          <a:p>
            <a:pPr marL="514350" indent="-514350">
              <a:buFont typeface="+mj-lt"/>
              <a:buAutoNum type="arabicPeriod"/>
            </a:pPr>
            <a:r>
              <a:rPr lang="ko-KR" altLang="en-US" dirty="0"/>
              <a:t>인내하다</a:t>
            </a:r>
            <a:endParaRPr lang="en-US" altLang="ko-KR" dirty="0"/>
          </a:p>
          <a:p>
            <a:pPr marL="514350" indent="-514350">
              <a:buFont typeface="+mj-lt"/>
              <a:buAutoNum type="arabicPeriod"/>
            </a:pPr>
            <a:r>
              <a:rPr lang="ko-KR" altLang="en-US" dirty="0"/>
              <a:t>행동</a:t>
            </a:r>
            <a:endParaRPr lang="en-US" altLang="ko-KR" dirty="0"/>
          </a:p>
          <a:p>
            <a:pPr marL="514350" indent="-514350">
              <a:buFont typeface="+mj-lt"/>
              <a:buAutoNum type="arabicPeriod"/>
            </a:pPr>
            <a:r>
              <a:rPr lang="ko-KR" altLang="en-US" dirty="0"/>
              <a:t>기한</a:t>
            </a:r>
            <a:endParaRPr lang="en-US" altLang="ko-KR" dirty="0"/>
          </a:p>
          <a:p>
            <a:pPr marL="0" indent="0">
              <a:buNone/>
            </a:pPr>
            <a:r>
              <a:rPr lang="en-US" altLang="ja-JP" dirty="0"/>
              <a:t>11.</a:t>
            </a:r>
            <a:r>
              <a:rPr lang="ja-JP" altLang="en-US" dirty="0"/>
              <a:t>三日坊主になる原因？（一つ書いてください）</a:t>
            </a:r>
            <a:endParaRPr lang="ko-KR" altLang="en-US" dirty="0"/>
          </a:p>
        </p:txBody>
      </p:sp>
    </p:spTree>
    <p:extLst>
      <p:ext uri="{BB962C8B-B14F-4D97-AF65-F5344CB8AC3E}">
        <p14:creationId xmlns:p14="http://schemas.microsoft.com/office/powerpoint/2010/main" val="654751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911F13D1-9ADE-55BB-6CF2-E43522E52306}"/>
              </a:ext>
            </a:extLst>
          </p:cNvPr>
          <p:cNvSpPr>
            <a:spLocks noGrp="1"/>
          </p:cNvSpPr>
          <p:nvPr>
            <p:ph idx="1"/>
          </p:nvPr>
        </p:nvSpPr>
        <p:spPr>
          <a:xfrm>
            <a:off x="347247" y="302110"/>
            <a:ext cx="11386530" cy="5392945"/>
          </a:xfrm>
        </p:spPr>
        <p:txBody>
          <a:bodyPr>
            <a:normAutofit fontScale="25000" lnSpcReduction="20000"/>
          </a:bodyPr>
          <a:lstStyle/>
          <a:p>
            <a:pPr marL="0" indent="0">
              <a:lnSpc>
                <a:spcPct val="170000"/>
              </a:lnSpc>
              <a:buNone/>
            </a:pPr>
            <a:r>
              <a:rPr lang="ja-JP" altLang="ko-KR" sz="9600" b="1" dirty="0">
                <a:latin typeface="Meiryo" panose="020B0604030504040204" pitchFamily="34" charset="-128"/>
                <a:ea typeface="Meiryo" panose="020B0604030504040204" pitchFamily="34" charset="-128"/>
              </a:rPr>
              <a:t>三日坊主とは飽きやすい人のこと。言葉の由来や三日坊主になる原因・克服法を解説</a:t>
            </a:r>
            <a:endParaRPr lang="ko-KR" altLang="ko-KR" sz="9600" dirty="0">
              <a:latin typeface="Meiryo" panose="020B0604030504040204" pitchFamily="34" charset="-128"/>
            </a:endParaRPr>
          </a:p>
          <a:p>
            <a:pPr marL="0" indent="0">
              <a:lnSpc>
                <a:spcPct val="170000"/>
              </a:lnSpc>
              <a:buNone/>
            </a:pPr>
            <a:r>
              <a:rPr lang="ja-JP" altLang="ko-KR" sz="9600" b="1" dirty="0">
                <a:latin typeface="Meiryo" panose="020B0604030504040204" pitchFamily="34" charset="-128"/>
                <a:ea typeface="Meiryo" panose="020B0604030504040204" pitchFamily="34" charset="-128"/>
              </a:rPr>
              <a:t>三日坊主とは？</a:t>
            </a:r>
            <a:endParaRPr lang="ko-KR" altLang="ko-KR" sz="9600" dirty="0">
              <a:latin typeface="Meiryo" panose="020B0604030504040204" pitchFamily="34" charset="-128"/>
            </a:endParaRPr>
          </a:p>
          <a:p>
            <a:pPr marL="0" indent="0">
              <a:lnSpc>
                <a:spcPct val="170000"/>
              </a:lnSpc>
              <a:buNone/>
            </a:pPr>
            <a:r>
              <a:rPr lang="ja-JP" altLang="ko-KR" sz="9600" b="1" dirty="0">
                <a:latin typeface="Meiryo" panose="020B0604030504040204" pitchFamily="34" charset="-128"/>
                <a:ea typeface="Meiryo" panose="020B0604030504040204" pitchFamily="34" charset="-128"/>
              </a:rPr>
              <a:t>言葉の由来は修行僧</a:t>
            </a:r>
            <a:endParaRPr lang="ko-KR" altLang="ko-KR" sz="9600" dirty="0">
              <a:latin typeface="Meiryo" panose="020B0604030504040204" pitchFamily="34" charset="-128"/>
            </a:endParaRPr>
          </a:p>
          <a:p>
            <a:pPr>
              <a:lnSpc>
                <a:spcPct val="170000"/>
              </a:lnSpc>
            </a:pPr>
            <a:r>
              <a:rPr lang="ja-JP" altLang="ko-KR" sz="9600" dirty="0">
                <a:latin typeface="Meiryo" panose="020B0604030504040204" pitchFamily="34" charset="-128"/>
                <a:ea typeface="Meiryo" panose="020B0604030504040204" pitchFamily="34" charset="-128"/>
              </a:rPr>
              <a:t>三日坊主という言葉の由来は、一人前の僧侶になるために出家した修行僧からきた言葉とされています。修行は早朝に起きて食事の準備や掃除を行い、読経をするなど厳しい毎日です。</a:t>
            </a:r>
            <a:endParaRPr lang="ko-KR" altLang="ko-KR" sz="9600" dirty="0">
              <a:latin typeface="Meiryo" panose="020B0604030504040204" pitchFamily="34" charset="-128"/>
            </a:endParaRPr>
          </a:p>
          <a:p>
            <a:endParaRPr lang="ko-KR" altLang="en-US" dirty="0"/>
          </a:p>
        </p:txBody>
      </p:sp>
    </p:spTree>
    <p:extLst>
      <p:ext uri="{BB962C8B-B14F-4D97-AF65-F5344CB8AC3E}">
        <p14:creationId xmlns:p14="http://schemas.microsoft.com/office/powerpoint/2010/main" val="2014333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06416F3-2EB4-6ACC-D883-246DB07031DC}"/>
              </a:ext>
            </a:extLst>
          </p:cNvPr>
          <p:cNvSpPr>
            <a:spLocks noGrp="1"/>
          </p:cNvSpPr>
          <p:nvPr>
            <p:ph idx="1"/>
          </p:nvPr>
        </p:nvSpPr>
        <p:spPr>
          <a:xfrm>
            <a:off x="619828" y="1417627"/>
            <a:ext cx="10648055" cy="4446353"/>
          </a:xfrm>
        </p:spPr>
        <p:txBody>
          <a:bodyPr/>
          <a:lstStyle/>
          <a:p>
            <a:pPr>
              <a:lnSpc>
                <a:spcPct val="150000"/>
              </a:lnSpc>
            </a:pPr>
            <a:r>
              <a:rPr lang="ja-JP" altLang="ko-KR" dirty="0">
                <a:latin typeface="Meiryo" panose="020B0604030504040204" pitchFamily="34" charset="-128"/>
                <a:ea typeface="Meiryo" panose="020B0604030504040204" pitchFamily="34" charset="-128"/>
              </a:rPr>
              <a:t>三日坊主はそんな修行に耐えられず</a:t>
            </a:r>
            <a:r>
              <a:rPr lang="en-US" altLang="ko-KR" dirty="0">
                <a:latin typeface="Meiryo" panose="020B0604030504040204" pitchFamily="34" charset="-128"/>
                <a:ea typeface="Meiryo" panose="020B0604030504040204" pitchFamily="34" charset="-128"/>
              </a:rPr>
              <a:t>3</a:t>
            </a:r>
            <a:r>
              <a:rPr lang="ja-JP" altLang="ko-KR" dirty="0">
                <a:latin typeface="Meiryo" panose="020B0604030504040204" pitchFamily="34" charset="-128"/>
                <a:ea typeface="Meiryo" panose="020B0604030504040204" pitchFamily="34" charset="-128"/>
              </a:rPr>
              <a:t>日ほどたって諦め、俗人に戻ってしまう修行僧の様子からきているとされています。修行を続けられない修行僧の様子を、物事が長く続かないことのたとえに使うようになったのです。</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318389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531E7BA-730B-C81A-CDF5-82DDD211CD1D}"/>
              </a:ext>
            </a:extLst>
          </p:cNvPr>
          <p:cNvSpPr>
            <a:spLocks noGrp="1"/>
          </p:cNvSpPr>
          <p:nvPr>
            <p:ph idx="1"/>
          </p:nvPr>
        </p:nvSpPr>
        <p:spPr>
          <a:xfrm>
            <a:off x="635682" y="1070785"/>
            <a:ext cx="10515600" cy="4351338"/>
          </a:xfrm>
        </p:spPr>
        <p:txBody>
          <a:bodyPr/>
          <a:lstStyle/>
          <a:p>
            <a:pPr marL="0" indent="0">
              <a:buNone/>
            </a:pPr>
            <a:r>
              <a:rPr lang="ja-JP" altLang="ko-KR" b="1" dirty="0"/>
              <a:t>三日坊主の例文</a:t>
            </a:r>
            <a:endParaRPr lang="ko-KR" altLang="ko-KR" dirty="0"/>
          </a:p>
          <a:p>
            <a:r>
              <a:rPr lang="ja-JP" altLang="ko-KR" dirty="0"/>
              <a:t>「三日坊主」を使った例文をいくつか紹介します。</a:t>
            </a:r>
            <a:endParaRPr lang="ko-KR" altLang="ko-KR" dirty="0"/>
          </a:p>
          <a:p>
            <a:r>
              <a:rPr lang="ja-JP" altLang="ko-KR" dirty="0"/>
              <a:t>・彼は何をしても長続きせず、三日坊主で終わってしまう</a:t>
            </a:r>
            <a:endParaRPr lang="ko-KR" altLang="ko-KR" dirty="0"/>
          </a:p>
          <a:p>
            <a:r>
              <a:rPr lang="ja-JP" altLang="ko-KR" dirty="0"/>
              <a:t>・毎年お正月に</a:t>
            </a:r>
            <a:r>
              <a:rPr lang="en-US" altLang="ko-KR" dirty="0"/>
              <a:t>1</a:t>
            </a:r>
            <a:r>
              <a:rPr lang="ja-JP" altLang="ko-KR" dirty="0"/>
              <a:t>年の目標を立てはするものの、たいてい三日坊主で終わる</a:t>
            </a:r>
            <a:endParaRPr lang="ko-KR" altLang="ko-KR" dirty="0"/>
          </a:p>
          <a:p>
            <a:r>
              <a:rPr lang="ja-JP" altLang="ko-KR" dirty="0"/>
              <a:t>・日記をつけても三日坊主で終わる人はけっこう多い</a:t>
            </a:r>
            <a:endParaRPr lang="ko-KR" altLang="ko-KR" dirty="0"/>
          </a:p>
          <a:p>
            <a:r>
              <a:rPr lang="ja-JP" altLang="ko-KR" dirty="0"/>
              <a:t>・ダイエットをする決意をしたが、甘いものを我慢できず三日坊主で終わった</a:t>
            </a:r>
            <a:endParaRPr lang="ko-KR" altLang="ko-KR" dirty="0"/>
          </a:p>
          <a:p>
            <a:endParaRPr lang="ko-KR" altLang="en-US" dirty="0"/>
          </a:p>
        </p:txBody>
      </p:sp>
    </p:spTree>
    <p:extLst>
      <p:ext uri="{BB962C8B-B14F-4D97-AF65-F5344CB8AC3E}">
        <p14:creationId xmlns:p14="http://schemas.microsoft.com/office/powerpoint/2010/main" val="311127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67DC39-DBF3-E0E0-8675-4EB09548E3F0}"/>
              </a:ext>
            </a:extLst>
          </p:cNvPr>
          <p:cNvSpPr>
            <a:spLocks noGrp="1"/>
          </p:cNvSpPr>
          <p:nvPr>
            <p:ph type="title"/>
          </p:nvPr>
        </p:nvSpPr>
        <p:spPr>
          <a:xfrm>
            <a:off x="0" y="0"/>
            <a:ext cx="10515600" cy="1325563"/>
          </a:xfrm>
        </p:spPr>
        <p:txBody>
          <a:bodyPr>
            <a:normAutofit/>
          </a:bodyPr>
          <a:lstStyle/>
          <a:p>
            <a:r>
              <a:rPr lang="ko-KR" altLang="en-US" sz="4000" dirty="0"/>
              <a:t>오리엔테이션</a:t>
            </a:r>
          </a:p>
        </p:txBody>
      </p:sp>
      <p:sp>
        <p:nvSpPr>
          <p:cNvPr id="3" name="내용 개체 틀 2">
            <a:extLst>
              <a:ext uri="{FF2B5EF4-FFF2-40B4-BE49-F238E27FC236}">
                <a16:creationId xmlns:a16="http://schemas.microsoft.com/office/drawing/2014/main" id="{6FAF29DF-F994-A3FD-6509-DCE98F6D43F4}"/>
              </a:ext>
            </a:extLst>
          </p:cNvPr>
          <p:cNvSpPr>
            <a:spLocks noGrp="1"/>
          </p:cNvSpPr>
          <p:nvPr>
            <p:ph idx="1"/>
          </p:nvPr>
        </p:nvSpPr>
        <p:spPr>
          <a:xfrm>
            <a:off x="697051" y="1561737"/>
            <a:ext cx="10515600" cy="4351338"/>
          </a:xfrm>
        </p:spPr>
        <p:txBody>
          <a:bodyPr/>
          <a:lstStyle/>
          <a:p>
            <a:r>
              <a:rPr lang="ko-KR" altLang="en-US" sz="3600" b="1" dirty="0"/>
              <a:t>복습위주</a:t>
            </a:r>
            <a:endParaRPr lang="en-US" altLang="ko-KR" sz="3600" b="1" dirty="0"/>
          </a:p>
          <a:p>
            <a:r>
              <a:rPr lang="ko-KR" altLang="en-US" dirty="0"/>
              <a:t>예습은 회화준비만</a:t>
            </a:r>
            <a:endParaRPr lang="en-US" altLang="ko-KR" dirty="0"/>
          </a:p>
          <a:p>
            <a:r>
              <a:rPr lang="ko-KR" altLang="en-US" dirty="0"/>
              <a:t>필사</a:t>
            </a:r>
            <a:r>
              <a:rPr lang="en-US" altLang="ko-KR" dirty="0"/>
              <a:t>(</a:t>
            </a:r>
            <a:r>
              <a:rPr lang="ko-KR" altLang="en-US" dirty="0"/>
              <a:t>수업전까지 무조건 써서 </a:t>
            </a:r>
            <a:r>
              <a:rPr lang="ko-KR" altLang="en-US" dirty="0" err="1"/>
              <a:t>카톡방에</a:t>
            </a:r>
            <a:r>
              <a:rPr lang="ko-KR" altLang="en-US" dirty="0"/>
              <a:t> 올리기</a:t>
            </a:r>
            <a:r>
              <a:rPr lang="en-US" altLang="ko-KR" dirty="0"/>
              <a:t>)</a:t>
            </a:r>
          </a:p>
          <a:p>
            <a:r>
              <a:rPr lang="ko-KR" altLang="en-US" dirty="0"/>
              <a:t>낭독연습 큰 소리로 </a:t>
            </a:r>
            <a:r>
              <a:rPr lang="en-US" altLang="ko-KR" dirty="0"/>
              <a:t>10</a:t>
            </a:r>
            <a:r>
              <a:rPr lang="ko-KR" altLang="en-US" dirty="0"/>
              <a:t>번씩</a:t>
            </a:r>
            <a:r>
              <a:rPr lang="en-US" altLang="ko-KR" dirty="0"/>
              <a:t>-</a:t>
            </a:r>
            <a:r>
              <a:rPr lang="ko-KR" altLang="en-US" dirty="0"/>
              <a:t>외워질 때까지</a:t>
            </a:r>
            <a:endParaRPr lang="en-US" altLang="ko-KR" dirty="0"/>
          </a:p>
          <a:p>
            <a:r>
              <a:rPr lang="ko-KR" altLang="en-US" dirty="0" err="1"/>
              <a:t>구글폴더</a:t>
            </a:r>
            <a:r>
              <a:rPr lang="en-US" altLang="ko-KR" dirty="0"/>
              <a:t>-ppt </a:t>
            </a:r>
            <a:r>
              <a:rPr lang="ko-KR" altLang="en-US" dirty="0"/>
              <a:t>및 수업자료</a:t>
            </a:r>
            <a:r>
              <a:rPr lang="en-US" altLang="ko-KR" dirty="0"/>
              <a:t>/</a:t>
            </a:r>
            <a:r>
              <a:rPr lang="ko-KR" altLang="en-US" dirty="0"/>
              <a:t>카톡</a:t>
            </a:r>
            <a:r>
              <a:rPr lang="en-US" altLang="ko-KR" dirty="0"/>
              <a:t>-</a:t>
            </a:r>
            <a:r>
              <a:rPr lang="ko-KR" altLang="en-US" dirty="0"/>
              <a:t>음성자료 및 영상자료</a:t>
            </a:r>
            <a:endParaRPr lang="en-US" altLang="ko-KR" dirty="0"/>
          </a:p>
          <a:p>
            <a:r>
              <a:rPr lang="en-US" altLang="ko-KR" dirty="0"/>
              <a:t>3</a:t>
            </a:r>
            <a:r>
              <a:rPr lang="ko-KR" altLang="en-US" dirty="0" err="1"/>
              <a:t>번째주에</a:t>
            </a:r>
            <a:r>
              <a:rPr lang="ko-KR" altLang="en-US" dirty="0"/>
              <a:t> 수업 연장여부 확인</a:t>
            </a:r>
            <a:endParaRPr lang="en-US" altLang="ko-KR" dirty="0"/>
          </a:p>
          <a:p>
            <a:r>
              <a:rPr lang="ko-KR" altLang="en-US" dirty="0"/>
              <a:t>매월 </a:t>
            </a:r>
            <a:r>
              <a:rPr lang="en-US" altLang="ko-KR" dirty="0"/>
              <a:t>25</a:t>
            </a:r>
            <a:r>
              <a:rPr lang="ko-KR" altLang="en-US" dirty="0"/>
              <a:t>일</a:t>
            </a:r>
            <a:r>
              <a:rPr lang="en-US" altLang="ko-KR" dirty="0"/>
              <a:t>~27</a:t>
            </a:r>
            <a:r>
              <a:rPr lang="ko-KR" altLang="en-US" dirty="0"/>
              <a:t>일 사이 수업등록</a:t>
            </a:r>
          </a:p>
        </p:txBody>
      </p:sp>
    </p:spTree>
    <p:extLst>
      <p:ext uri="{BB962C8B-B14F-4D97-AF65-F5344CB8AC3E}">
        <p14:creationId xmlns:p14="http://schemas.microsoft.com/office/powerpoint/2010/main" val="1709813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FD2134B-EF84-57B0-FB83-52EA606E85D0}"/>
              </a:ext>
            </a:extLst>
          </p:cNvPr>
          <p:cNvSpPr>
            <a:spLocks noGrp="1"/>
          </p:cNvSpPr>
          <p:nvPr>
            <p:ph idx="1"/>
          </p:nvPr>
        </p:nvSpPr>
        <p:spPr>
          <a:xfrm>
            <a:off x="711882" y="730293"/>
            <a:ext cx="10684877" cy="4655009"/>
          </a:xfrm>
        </p:spPr>
        <p:txBody>
          <a:bodyPr>
            <a:normAutofit fontScale="92500" lnSpcReduction="20000"/>
          </a:bodyPr>
          <a:lstStyle/>
          <a:p>
            <a:pPr marL="0" indent="0">
              <a:lnSpc>
                <a:spcPct val="150000"/>
              </a:lnSpc>
              <a:buNone/>
            </a:pPr>
            <a:r>
              <a:rPr lang="ja-JP" altLang="ko-KR" b="1" dirty="0">
                <a:latin typeface="Meiryo" panose="020B0604030504040204" pitchFamily="34" charset="-128"/>
                <a:ea typeface="Meiryo" panose="020B0604030504040204" pitchFamily="34" charset="-128"/>
              </a:rPr>
              <a:t>三日坊主になる原因</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三日坊主になる原因はさまざまです。まず、はっきりした目標がないと続ける意味がわからなくなり、三日坊主に終わりやすくなるでしょう。また、人は習慣となっているものから変化するのを嫌う傾向があるのも原因のひとつです。</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いつも三日坊主になってしまう場合は、原因を見つけて対策するとよいでしょう。</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三日坊主になる原因を紹介します。</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1005769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9D4A331D-6412-752B-6A02-5638A7859B51}"/>
              </a:ext>
            </a:extLst>
          </p:cNvPr>
          <p:cNvSpPr>
            <a:spLocks noGrp="1"/>
          </p:cNvSpPr>
          <p:nvPr>
            <p:ph idx="1"/>
          </p:nvPr>
        </p:nvSpPr>
        <p:spPr>
          <a:xfrm>
            <a:off x="589144" y="1000317"/>
            <a:ext cx="10874607" cy="4440216"/>
          </a:xfrm>
        </p:spPr>
        <p:txBody>
          <a:bodyPr>
            <a:normAutofit fontScale="92500" lnSpcReduction="10000"/>
          </a:bodyPr>
          <a:lstStyle/>
          <a:p>
            <a:pPr marL="0" indent="0">
              <a:lnSpc>
                <a:spcPct val="150000"/>
              </a:lnSpc>
              <a:buNone/>
            </a:pPr>
            <a:r>
              <a:rPr lang="ja-JP" altLang="ko-KR" b="1" dirty="0">
                <a:latin typeface="Meiryo" panose="020B0604030504040204" pitchFamily="34" charset="-128"/>
                <a:ea typeface="Meiryo" panose="020B0604030504040204" pitchFamily="34" charset="-128"/>
              </a:rPr>
              <a:t>はっきりした目標がないため</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三日坊主になるのは、はっきりした目標がないか、あっても切実な目標ではないことが原因です。日記をつけようとしても、それで何を達成するのか不明確では長く続ける動機になりません。</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ダイエットでも、なんとなく「痩せたい」と思うだけでは食事制限などを続けにくいでしょう。新しい洋服を着られるようにする、高い中性脂肪の数値を下げるなど、具体的で明確な目標が必要です。</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3580979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6550A56A-3C6F-1B7E-6B34-A5C07F140EE3}"/>
              </a:ext>
            </a:extLst>
          </p:cNvPr>
          <p:cNvSpPr>
            <a:spLocks noGrp="1"/>
          </p:cNvSpPr>
          <p:nvPr>
            <p:ph idx="1"/>
          </p:nvPr>
        </p:nvSpPr>
        <p:spPr>
          <a:xfrm>
            <a:off x="601417" y="813035"/>
            <a:ext cx="10807615" cy="4882020"/>
          </a:xfrm>
        </p:spPr>
        <p:txBody>
          <a:bodyPr>
            <a:normAutofit fontScale="85000" lnSpcReduction="20000"/>
          </a:bodyPr>
          <a:lstStyle/>
          <a:p>
            <a:pPr marL="0" indent="0">
              <a:lnSpc>
                <a:spcPct val="150000"/>
              </a:lnSpc>
              <a:buNone/>
            </a:pPr>
            <a:r>
              <a:rPr lang="ja-JP" altLang="ko-KR" b="1" dirty="0">
                <a:latin typeface="Meiryo" panose="020B0604030504040204" pitchFamily="34" charset="-128"/>
                <a:ea typeface="Meiryo" panose="020B0604030504040204" pitchFamily="34" charset="-128"/>
              </a:rPr>
              <a:t>変化を避ける傾向があるため</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人にはもともと変化を避ける傾向があり、いつもの習慣が変わろうとする場合、元に戻そうとする意識が働きます。何かを始めることはこれまでの習慣が変わるということであり、「元に戻りたい」という抵抗が無意識に働くのです。</a:t>
            </a:r>
            <a:endParaRPr lang="en-US" altLang="ja-JP" dirty="0">
              <a:latin typeface="Meiryo" panose="020B0604030504040204" pitchFamily="34" charset="-128"/>
              <a:ea typeface="Meiryo" panose="020B0604030504040204" pitchFamily="34" charset="-128"/>
            </a:endParaRPr>
          </a:p>
          <a:p>
            <a:pPr marL="0" indent="0">
              <a:lnSpc>
                <a:spcPct val="150000"/>
              </a:lnSpc>
              <a:buNone/>
            </a:pPr>
            <a:r>
              <a:rPr lang="ja-JP" altLang="ko-KR" dirty="0">
                <a:latin typeface="Meiryo" panose="020B0604030504040204" pitchFamily="34" charset="-128"/>
                <a:ea typeface="Meiryo" panose="020B0604030504040204" pitchFamily="34" charset="-128"/>
              </a:rPr>
              <a:t>それでも目標達成への強い意志があれば変化への抵抗を抑え、やり遂げることができるでしょう。</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しかし、新しいことをなんとなく始めるだけでは無意識に抵抗できず、元の状態に戻って三日坊主となってしまいます。</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948155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266FCE5-F611-B14E-E973-BB784B9C8496}"/>
              </a:ext>
            </a:extLst>
          </p:cNvPr>
          <p:cNvSpPr>
            <a:spLocks noGrp="1"/>
          </p:cNvSpPr>
          <p:nvPr>
            <p:ph idx="1"/>
          </p:nvPr>
        </p:nvSpPr>
        <p:spPr>
          <a:xfrm>
            <a:off x="454132" y="767114"/>
            <a:ext cx="11134405" cy="5277745"/>
          </a:xfrm>
        </p:spPr>
        <p:txBody>
          <a:bodyPr>
            <a:normAutofit fontScale="85000" lnSpcReduction="20000"/>
          </a:bodyPr>
          <a:lstStyle/>
          <a:p>
            <a:pPr marL="0" indent="0">
              <a:lnSpc>
                <a:spcPct val="160000"/>
              </a:lnSpc>
              <a:buNone/>
            </a:pPr>
            <a:r>
              <a:rPr lang="ja-JP" altLang="ko-KR" b="1" dirty="0">
                <a:latin typeface="Meiryo" panose="020B0604030504040204" pitchFamily="34" charset="-128"/>
                <a:ea typeface="Meiryo" panose="020B0604030504040204" pitchFamily="34" charset="-128"/>
              </a:rPr>
              <a:t>そもそも人間は飽きやすい</a:t>
            </a:r>
            <a:endParaRPr lang="ko-KR" altLang="ko-KR" dirty="0">
              <a:latin typeface="Meiryo" panose="020B0604030504040204" pitchFamily="34" charset="-128"/>
            </a:endParaRPr>
          </a:p>
          <a:p>
            <a:pPr>
              <a:lnSpc>
                <a:spcPct val="160000"/>
              </a:lnSpc>
            </a:pPr>
            <a:r>
              <a:rPr lang="ja-JP" altLang="ko-KR" dirty="0">
                <a:latin typeface="Meiryo" panose="020B0604030504040204" pitchFamily="34" charset="-128"/>
                <a:ea typeface="Meiryo" panose="020B0604030504040204" pitchFamily="34" charset="-128"/>
              </a:rPr>
              <a:t>人の脳は、そもそも飽きやすくできているとも言われています。新しい刺激があると最初は強く反応するものの、同じような刺激が繰り返されているうちに慣れてしまうのです。飽きてしまう状態を意志だけで防ぐことは難しく、脳の性質を理解して脳を騙しながら飽きない工夫をすることが必要になります。</a:t>
            </a:r>
            <a:endParaRPr lang="ko-KR" altLang="ko-KR" dirty="0">
              <a:latin typeface="Meiryo" panose="020B0604030504040204" pitchFamily="34" charset="-128"/>
            </a:endParaRPr>
          </a:p>
          <a:p>
            <a:pPr>
              <a:lnSpc>
                <a:spcPct val="160000"/>
              </a:lnSpc>
            </a:pPr>
            <a:r>
              <a:rPr lang="ja-JP" altLang="ko-KR" dirty="0">
                <a:latin typeface="Meiryo" panose="020B0604030504040204" pitchFamily="34" charset="-128"/>
                <a:ea typeface="Meiryo" panose="020B0604030504040204" pitchFamily="34" charset="-128"/>
              </a:rPr>
              <a:t>例えば、新しいことに反応する脳の性質を利用し、やろうとしていることに変化を持たせることで脳は飽きずに行動を続けやすくなります。ダイエットなら、</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ヶ月後は別の方法に変える、日記なら新しい日記帳に変えるなど、脳を刺激してやるとよいでしょう。</a:t>
            </a:r>
            <a:endParaRPr lang="ko-KR" altLang="ko-KR" dirty="0">
              <a:latin typeface="Meiryo" panose="020B0604030504040204" pitchFamily="34" charset="-128"/>
            </a:endParaRPr>
          </a:p>
          <a:p>
            <a:pPr>
              <a:lnSpc>
                <a:spcPct val="160000"/>
              </a:lnSpc>
            </a:pPr>
            <a:endParaRPr lang="ko-KR" altLang="en-US" dirty="0"/>
          </a:p>
        </p:txBody>
      </p:sp>
    </p:spTree>
    <p:extLst>
      <p:ext uri="{BB962C8B-B14F-4D97-AF65-F5344CB8AC3E}">
        <p14:creationId xmlns:p14="http://schemas.microsoft.com/office/powerpoint/2010/main" val="2984958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1AAD63D6-1976-A095-C657-9B47FA40CACE}"/>
              </a:ext>
            </a:extLst>
          </p:cNvPr>
          <p:cNvSpPr>
            <a:spLocks noGrp="1"/>
          </p:cNvSpPr>
          <p:nvPr>
            <p:ph idx="1"/>
          </p:nvPr>
        </p:nvSpPr>
        <p:spPr>
          <a:xfrm>
            <a:off x="625965" y="1116918"/>
            <a:ext cx="10672603" cy="4434080"/>
          </a:xfrm>
        </p:spPr>
        <p:txBody>
          <a:bodyPr/>
          <a:lstStyle/>
          <a:p>
            <a:pPr>
              <a:lnSpc>
                <a:spcPct val="150000"/>
              </a:lnSpc>
            </a:pPr>
            <a:r>
              <a:rPr lang="ja-JP" altLang="ko-KR" dirty="0">
                <a:latin typeface="Meiryo" panose="020B0604030504040204" pitchFamily="34" charset="-128"/>
                <a:ea typeface="Meiryo" panose="020B0604030504040204" pitchFamily="34" charset="-128"/>
              </a:rPr>
              <a:t>三日坊主を克服するために、いくつか効果的な方法があります。まず、始めたことを習慣化すると、そのまま最後までやり遂げることが可能です。また、目標は難しくなく、達成可能なものでなければなりません。期限をつけ、記録をつけることも三日坊主の克服に繋がります。</a:t>
            </a:r>
            <a:endParaRPr lang="ko-KR" altLang="ko-KR" dirty="0">
              <a:latin typeface="Meiryo" panose="020B0604030504040204" pitchFamily="34" charset="-128"/>
            </a:endParaRPr>
          </a:p>
          <a:p>
            <a:r>
              <a:rPr lang="ja-JP" altLang="ko-KR" dirty="0">
                <a:latin typeface="Meiryo" panose="020B0604030504040204" pitchFamily="34" charset="-128"/>
                <a:ea typeface="Meiryo" panose="020B0604030504040204" pitchFamily="34" charset="-128"/>
              </a:rPr>
              <a:t>ここでは、三日坊主を克服する方法を</a:t>
            </a:r>
            <a:r>
              <a:rPr lang="en-US" altLang="ko-KR" dirty="0">
                <a:latin typeface="Meiryo" panose="020B0604030504040204" pitchFamily="34" charset="-128"/>
                <a:ea typeface="Meiryo" panose="020B0604030504040204" pitchFamily="34" charset="-128"/>
              </a:rPr>
              <a:t>3</a:t>
            </a:r>
            <a:r>
              <a:rPr lang="ja-JP" altLang="ko-KR" dirty="0">
                <a:latin typeface="Meiryo" panose="020B0604030504040204" pitchFamily="34" charset="-128"/>
                <a:ea typeface="Meiryo" panose="020B0604030504040204" pitchFamily="34" charset="-128"/>
              </a:rPr>
              <a:t>つ紹介しましょう。</a:t>
            </a:r>
            <a:endParaRPr lang="ko-KR" altLang="ko-KR" dirty="0">
              <a:latin typeface="Meiryo" panose="020B0604030504040204" pitchFamily="34" charset="-128"/>
            </a:endParaRPr>
          </a:p>
          <a:p>
            <a:endParaRPr lang="ko-KR" altLang="en-US" dirty="0">
              <a:latin typeface="Meiryo" panose="020B0604030504040204" pitchFamily="34" charset="-128"/>
            </a:endParaRPr>
          </a:p>
        </p:txBody>
      </p:sp>
    </p:spTree>
    <p:extLst>
      <p:ext uri="{BB962C8B-B14F-4D97-AF65-F5344CB8AC3E}">
        <p14:creationId xmlns:p14="http://schemas.microsoft.com/office/powerpoint/2010/main" val="1305907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1C57EEA-9075-24C7-02CD-F5BAA427B711}"/>
              </a:ext>
            </a:extLst>
          </p:cNvPr>
          <p:cNvSpPr>
            <a:spLocks noGrp="1"/>
          </p:cNvSpPr>
          <p:nvPr>
            <p:ph idx="1"/>
          </p:nvPr>
        </p:nvSpPr>
        <p:spPr>
          <a:xfrm>
            <a:off x="576870" y="546185"/>
            <a:ext cx="11206002" cy="5817794"/>
          </a:xfrm>
        </p:spPr>
        <p:txBody>
          <a:bodyPr>
            <a:normAutofit/>
          </a:bodyPr>
          <a:lstStyle/>
          <a:p>
            <a:pPr>
              <a:lnSpc>
                <a:spcPct val="150000"/>
              </a:lnSpc>
            </a:pPr>
            <a:r>
              <a:rPr lang="ja-JP" altLang="ko-KR" b="1" dirty="0">
                <a:latin typeface="Meiryo" panose="020B0604030504040204" pitchFamily="34" charset="-128"/>
                <a:ea typeface="Meiryo" panose="020B0604030504040204" pitchFamily="34" charset="-128"/>
              </a:rPr>
              <a:t>習慣化する</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三日坊主を克服するには、ただやる気や意志を原動力にするのではなく習慣化することが大切です。朝起きて歯を磨くというように習慣化できれば、やる気や意志がなくても自動的に行動を続けることができます。</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習慣化するには簡単にできることから始め、続けやすい環境を整えることから始めるのがポイントです。</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1035781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AB34B86F-6F0E-C31E-8FA9-B2DE09DE048C}"/>
              </a:ext>
            </a:extLst>
          </p:cNvPr>
          <p:cNvSpPr>
            <a:spLocks noGrp="1"/>
          </p:cNvSpPr>
          <p:nvPr>
            <p:ph idx="1"/>
          </p:nvPr>
        </p:nvSpPr>
        <p:spPr>
          <a:xfrm>
            <a:off x="405037" y="570733"/>
            <a:ext cx="11261234" cy="5762561"/>
          </a:xfrm>
        </p:spPr>
        <p:txBody>
          <a:bodyPr>
            <a:normAutofit/>
          </a:bodyPr>
          <a:lstStyle/>
          <a:p>
            <a:pPr>
              <a:lnSpc>
                <a:spcPct val="150000"/>
              </a:lnSpc>
            </a:pPr>
            <a:r>
              <a:rPr lang="ja-JP" altLang="ko-KR" b="1" dirty="0">
                <a:latin typeface="Meiryo" panose="020B0604030504040204" pitchFamily="34" charset="-128"/>
                <a:ea typeface="Meiryo" panose="020B0604030504040204" pitchFamily="34" charset="-128"/>
              </a:rPr>
              <a:t>達成できる目標にする</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目標が難しすぎると途中で諦め、三日坊主になりやすくなります。最終目標が高い場合でも、最初は簡単な目標に設定し、それが達成できたらさらにハードルを上げるというようにするとよいでしょう。</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ダイエットで</a:t>
            </a:r>
            <a:r>
              <a:rPr lang="en-US" altLang="ko-KR" dirty="0">
                <a:latin typeface="Meiryo" panose="020B0604030504040204" pitchFamily="34" charset="-128"/>
                <a:ea typeface="Meiryo" panose="020B0604030504040204" pitchFamily="34" charset="-128"/>
              </a:rPr>
              <a:t>5</a:t>
            </a:r>
            <a:r>
              <a:rPr lang="ja-JP" altLang="ko-KR" dirty="0">
                <a:latin typeface="Meiryo" panose="020B0604030504040204" pitchFamily="34" charset="-128"/>
                <a:ea typeface="Meiryo" panose="020B0604030504040204" pitchFamily="34" charset="-128"/>
              </a:rPr>
              <a:t>キロ減量が目標であれば、まず最初の</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ヶ月で</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キロ減量を目的にすれば達成は難しくありません。翌月は</a:t>
            </a:r>
            <a:r>
              <a:rPr lang="en-US" altLang="ko-KR" dirty="0">
                <a:latin typeface="Meiryo" panose="020B0604030504040204" pitchFamily="34" charset="-128"/>
                <a:ea typeface="Meiryo" panose="020B0604030504040204" pitchFamily="34" charset="-128"/>
              </a:rPr>
              <a:t>2</a:t>
            </a:r>
            <a:r>
              <a:rPr lang="ja-JP" altLang="ko-KR" dirty="0">
                <a:latin typeface="Meiryo" panose="020B0604030504040204" pitchFamily="34" charset="-128"/>
                <a:ea typeface="Meiryo" panose="020B0604030504040204" pitchFamily="34" charset="-128"/>
              </a:rPr>
              <a:t>キロというように段階的に目標を設定すれば、最終目標まで続けやすくなるでしょう。</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3373657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B5A064E-603F-31CD-2A6F-0C5225304767}"/>
              </a:ext>
            </a:extLst>
          </p:cNvPr>
          <p:cNvSpPr>
            <a:spLocks noGrp="1"/>
          </p:cNvSpPr>
          <p:nvPr>
            <p:ph idx="1"/>
          </p:nvPr>
        </p:nvSpPr>
        <p:spPr>
          <a:xfrm>
            <a:off x="625965" y="920537"/>
            <a:ext cx="10727835" cy="5256426"/>
          </a:xfrm>
        </p:spPr>
        <p:txBody>
          <a:bodyPr>
            <a:normAutofit/>
          </a:bodyPr>
          <a:lstStyle/>
          <a:p>
            <a:pPr marL="0" indent="0">
              <a:lnSpc>
                <a:spcPct val="150000"/>
              </a:lnSpc>
              <a:buNone/>
            </a:pPr>
            <a:r>
              <a:rPr lang="ja-JP" altLang="ko-KR" b="1" dirty="0">
                <a:latin typeface="Meiryo" panose="020B0604030504040204" pitchFamily="34" charset="-128"/>
                <a:ea typeface="Meiryo" panose="020B0604030504040204" pitchFamily="34" charset="-128"/>
              </a:rPr>
              <a:t>期限をつけて記録をつける</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目標達成までの期限も決めるようにしましょう。期限があれば、それまでは続ける意思を保つことができます。長続きするには、記録をつけることも効果的です。続けている成果が数字に現れれば、モチベーションを保てるでしょう。</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記録をつけるのも三日坊主になりそうな場合は、習慣を記録するアプリを利用するのもおすすめです。</a:t>
            </a:r>
            <a:endParaRPr lang="ko-KR" altLang="ko-KR" dirty="0">
              <a:latin typeface="Meiryo" panose="020B0604030504040204" pitchFamily="34" charset="-128"/>
            </a:endParaRPr>
          </a:p>
          <a:p>
            <a:pPr>
              <a:lnSpc>
                <a:spcPct val="150000"/>
              </a:lnSpc>
            </a:pP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2636010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2C7FAF2-302F-2B46-EF32-0948CC262C70}"/>
              </a:ext>
            </a:extLst>
          </p:cNvPr>
          <p:cNvSpPr>
            <a:spLocks noGrp="1"/>
          </p:cNvSpPr>
          <p:nvPr>
            <p:ph type="title"/>
          </p:nvPr>
        </p:nvSpPr>
        <p:spPr>
          <a:xfrm>
            <a:off x="0" y="0"/>
            <a:ext cx="11482163" cy="868395"/>
          </a:xfrm>
        </p:spPr>
        <p:txBody>
          <a:bodyPr>
            <a:normAutofit/>
          </a:bodyPr>
          <a:lstStyle/>
          <a:p>
            <a:r>
              <a:rPr lang="ja-JP" altLang="en-US" sz="2400" b="1" dirty="0">
                <a:latin typeface="Meiryo" panose="020B0604030504040204" pitchFamily="34" charset="-128"/>
                <a:ea typeface="Meiryo" panose="020B0604030504040204" pitchFamily="34" charset="-128"/>
              </a:rPr>
              <a:t>女の「おひとりさまレベル」を</a:t>
            </a:r>
            <a:r>
              <a:rPr lang="en-US" altLang="ja-JP" sz="2400" b="1" dirty="0">
                <a:latin typeface="Meiryo" panose="020B0604030504040204" pitchFamily="34" charset="-128"/>
                <a:ea typeface="Meiryo" panose="020B0604030504040204" pitchFamily="34" charset="-128"/>
              </a:rPr>
              <a:t>10</a:t>
            </a:r>
            <a:r>
              <a:rPr lang="ja-JP" altLang="en-US" sz="2400" b="1" dirty="0">
                <a:latin typeface="Meiryo" panose="020B0604030504040204" pitchFamily="34" charset="-128"/>
                <a:ea typeface="Meiryo" panose="020B0604030504040204" pitchFamily="34" charset="-128"/>
              </a:rPr>
              <a:t>段階にしてみた</a:t>
            </a:r>
            <a:r>
              <a:rPr lang="en-US" altLang="ja-JP" sz="2400" b="1" dirty="0">
                <a:latin typeface="Meiryo" panose="020B0604030504040204" pitchFamily="34" charset="-128"/>
                <a:ea typeface="Meiryo" panose="020B0604030504040204" pitchFamily="34" charset="-128"/>
              </a:rPr>
              <a:t>【</a:t>
            </a:r>
            <a:r>
              <a:rPr lang="ja-JP" altLang="en-US" sz="2400" b="1" dirty="0">
                <a:latin typeface="Meiryo" panose="020B0604030504040204" pitchFamily="34" charset="-128"/>
                <a:ea typeface="Meiryo" panose="020B0604030504040204" pitchFamily="34" charset="-128"/>
              </a:rPr>
              <a:t>どこまで</a:t>
            </a:r>
            <a:r>
              <a:rPr lang="en-US" altLang="ja-JP" sz="2400" b="1" dirty="0">
                <a:latin typeface="Meiryo" panose="020B0604030504040204" pitchFamily="34" charset="-128"/>
                <a:ea typeface="Meiryo" panose="020B0604030504040204" pitchFamily="34" charset="-128"/>
              </a:rPr>
              <a:t>1</a:t>
            </a:r>
            <a:r>
              <a:rPr lang="ja-JP" altLang="en-US" sz="2400" b="1" dirty="0">
                <a:latin typeface="Meiryo" panose="020B0604030504040204" pitchFamily="34" charset="-128"/>
                <a:ea typeface="Meiryo" panose="020B0604030504040204" pitchFamily="34" charset="-128"/>
              </a:rPr>
              <a:t>人で行ける？</a:t>
            </a:r>
            <a:r>
              <a:rPr lang="en-US" altLang="ja-JP" sz="2400" b="1" dirty="0">
                <a:latin typeface="Meiryo" panose="020B0604030504040204" pitchFamily="34" charset="-128"/>
                <a:ea typeface="Meiryo" panose="020B0604030504040204" pitchFamily="34" charset="-128"/>
              </a:rPr>
              <a:t>】</a:t>
            </a:r>
            <a:endParaRPr lang="ko-KR" altLang="en-US" sz="4000" dirty="0">
              <a:latin typeface="Meiryo" panose="020B0604030504040204" pitchFamily="34" charset="-128"/>
            </a:endParaRPr>
          </a:p>
        </p:txBody>
      </p:sp>
      <p:sp>
        <p:nvSpPr>
          <p:cNvPr id="3" name="내용 개체 틀 2">
            <a:extLst>
              <a:ext uri="{FF2B5EF4-FFF2-40B4-BE49-F238E27FC236}">
                <a16:creationId xmlns:a16="http://schemas.microsoft.com/office/drawing/2014/main" id="{F5067BF9-9680-6774-8F1D-BED4D5CC109F}"/>
              </a:ext>
            </a:extLst>
          </p:cNvPr>
          <p:cNvSpPr>
            <a:spLocks noGrp="1"/>
          </p:cNvSpPr>
          <p:nvPr>
            <p:ph idx="1"/>
          </p:nvPr>
        </p:nvSpPr>
        <p:spPr>
          <a:xfrm>
            <a:off x="282298" y="868395"/>
            <a:ext cx="11436135" cy="3175347"/>
          </a:xfrm>
        </p:spPr>
        <p:txBody>
          <a:bodyPr>
            <a:normAutofit fontScale="92500"/>
          </a:bodyPr>
          <a:lstStyle/>
          <a:p>
            <a:pPr marL="0" indent="0">
              <a:lnSpc>
                <a:spcPct val="150000"/>
              </a:lnSpc>
              <a:buNone/>
            </a:pPr>
            <a:r>
              <a:rPr lang="ja-JP" altLang="ko-KR" dirty="0">
                <a:latin typeface="Meiryo" panose="020B0604030504040204" pitchFamily="34" charset="-128"/>
                <a:ea typeface="Meiryo" panose="020B0604030504040204" pitchFamily="34" charset="-128"/>
              </a:rPr>
              <a:t>ひとり映画、ひとりカラオケ、ひとり</a:t>
            </a:r>
            <a:r>
              <a:rPr lang="ja-JP" altLang="ko-KR" dirty="0">
                <a:highlight>
                  <a:srgbClr val="FFFF00"/>
                </a:highlight>
                <a:latin typeface="Meiryo" panose="020B0604030504040204" pitchFamily="34" charset="-128"/>
                <a:ea typeface="Meiryo" panose="020B0604030504040204" pitchFamily="34" charset="-128"/>
              </a:rPr>
              <a:t>吉野家</a:t>
            </a:r>
            <a:r>
              <a:rPr lang="ja-JP" altLang="ko-KR" dirty="0">
                <a:latin typeface="Meiryo" panose="020B0604030504040204" pitchFamily="34" charset="-128"/>
                <a:ea typeface="Meiryo" panose="020B0604030504040204" pitchFamily="34" charset="-128"/>
              </a:rPr>
              <a:t>、ひとり</a:t>
            </a:r>
            <a:r>
              <a:rPr lang="ja-JP" altLang="ko-KR" dirty="0">
                <a:highlight>
                  <a:srgbClr val="FFFF00"/>
                </a:highlight>
                <a:latin typeface="Meiryo" panose="020B0604030504040204" pitchFamily="34" charset="-128"/>
                <a:ea typeface="Meiryo" panose="020B0604030504040204" pitchFamily="34" charset="-128"/>
              </a:rPr>
              <a:t>旅</a:t>
            </a:r>
            <a:r>
              <a:rPr lang="ja-JP" altLang="ko-KR" dirty="0">
                <a:latin typeface="Meiryo" panose="020B0604030504040204" pitchFamily="34" charset="-128"/>
                <a:ea typeface="Meiryo" panose="020B0604030504040204" pitchFamily="34" charset="-128"/>
              </a:rPr>
              <a:t>…。おひとりさま行動は、</a:t>
            </a:r>
            <a:r>
              <a:rPr lang="ja-JP" altLang="ko-KR" dirty="0">
                <a:highlight>
                  <a:srgbClr val="FFFF00"/>
                </a:highlight>
                <a:latin typeface="Meiryo" panose="020B0604030504040204" pitchFamily="34" charset="-128"/>
                <a:ea typeface="Meiryo" panose="020B0604030504040204" pitchFamily="34" charset="-128"/>
              </a:rPr>
              <a:t>他人</a:t>
            </a:r>
            <a:r>
              <a:rPr lang="ja-JP" altLang="ko-KR" dirty="0">
                <a:latin typeface="Meiryo" panose="020B0604030504040204" pitchFamily="34" charset="-128"/>
                <a:ea typeface="Meiryo" panose="020B0604030504040204" pitchFamily="34" charset="-128"/>
              </a:rPr>
              <a:t>に</a:t>
            </a:r>
            <a:r>
              <a:rPr lang="ja-JP" altLang="ko-KR" dirty="0">
                <a:highlight>
                  <a:srgbClr val="FFFF00"/>
                </a:highlight>
                <a:latin typeface="Meiryo" panose="020B0604030504040204" pitchFamily="34" charset="-128"/>
                <a:ea typeface="Meiryo" panose="020B0604030504040204" pitchFamily="34" charset="-128"/>
              </a:rPr>
              <a:t>気兼ねなく</a:t>
            </a:r>
            <a:r>
              <a:rPr lang="ja-JP" altLang="ko-KR" dirty="0">
                <a:latin typeface="Meiryo" panose="020B0604030504040204" pitchFamily="34" charset="-128"/>
                <a:ea typeface="Meiryo" panose="020B0604030504040204" pitchFamily="34" charset="-128"/>
              </a:rPr>
              <a:t>できるマイペースさが</a:t>
            </a:r>
            <a:r>
              <a:rPr lang="ja-JP" altLang="ko-KR" dirty="0">
                <a:highlight>
                  <a:srgbClr val="FFFF00"/>
                </a:highlight>
                <a:latin typeface="Meiryo" panose="020B0604030504040204" pitchFamily="34" charset="-128"/>
                <a:ea typeface="Meiryo" panose="020B0604030504040204" pitchFamily="34" charset="-128"/>
              </a:rPr>
              <a:t>魅力</a:t>
            </a:r>
            <a:r>
              <a:rPr lang="ja-JP" altLang="ko-KR" dirty="0">
                <a:latin typeface="Meiryo" panose="020B0604030504040204" pitchFamily="34" charset="-128"/>
                <a:ea typeface="Meiryo" panose="020B0604030504040204" pitchFamily="34" charset="-128"/>
              </a:rPr>
              <a:t>ですが、メンタル的なハードルが高かったり、</a:t>
            </a:r>
            <a:r>
              <a:rPr lang="ja-JP" altLang="ko-KR" dirty="0">
                <a:highlight>
                  <a:srgbClr val="FFFF00"/>
                </a:highlight>
                <a:latin typeface="Meiryo" panose="020B0604030504040204" pitchFamily="34" charset="-128"/>
                <a:ea typeface="Meiryo" panose="020B0604030504040204" pitchFamily="34" charset="-128"/>
              </a:rPr>
              <a:t>周囲</a:t>
            </a:r>
            <a:r>
              <a:rPr lang="ja-JP" altLang="ko-KR" dirty="0">
                <a:latin typeface="Meiryo" panose="020B0604030504040204" pitchFamily="34" charset="-128"/>
                <a:ea typeface="Meiryo" panose="020B0604030504040204" pitchFamily="34" charset="-128"/>
              </a:rPr>
              <a:t>の目が気になったりする人もいるようです。そこで</a:t>
            </a:r>
            <a:r>
              <a:rPr lang="en-US" altLang="ko-KR" dirty="0">
                <a:latin typeface="Meiryo" panose="020B0604030504040204" pitchFamily="34" charset="-128"/>
                <a:ea typeface="Meiryo" panose="020B0604030504040204" pitchFamily="34" charset="-128"/>
              </a:rPr>
              <a:t>OTONA SALONE</a:t>
            </a:r>
            <a:r>
              <a:rPr lang="ja-JP" altLang="ko-KR" dirty="0">
                <a:highlight>
                  <a:srgbClr val="FFFF00"/>
                </a:highlight>
                <a:latin typeface="Meiryo" panose="020B0604030504040204" pitchFamily="34" charset="-128"/>
                <a:ea typeface="Meiryo" panose="020B0604030504040204" pitchFamily="34" charset="-128"/>
              </a:rPr>
              <a:t>編集部</a:t>
            </a:r>
            <a:r>
              <a:rPr lang="ja-JP" altLang="ko-KR" dirty="0">
                <a:latin typeface="Meiryo" panose="020B0604030504040204" pitchFamily="34" charset="-128"/>
                <a:ea typeface="Meiryo" panose="020B0604030504040204" pitchFamily="34" charset="-128"/>
              </a:rPr>
              <a:t>では</a:t>
            </a:r>
            <a:r>
              <a:rPr lang="ja-JP" altLang="ko-KR" dirty="0">
                <a:highlight>
                  <a:srgbClr val="FFFF00"/>
                </a:highlight>
                <a:latin typeface="Meiryo" panose="020B0604030504040204" pitchFamily="34" charset="-128"/>
                <a:ea typeface="Meiryo" panose="020B0604030504040204" pitchFamily="34" charset="-128"/>
              </a:rPr>
              <a:t>大人女性</a:t>
            </a:r>
            <a:r>
              <a:rPr lang="ja-JP" altLang="ko-KR" dirty="0">
                <a:latin typeface="Meiryo" panose="020B0604030504040204" pitchFamily="34" charset="-128"/>
                <a:ea typeface="Meiryo" panose="020B0604030504040204" pitchFamily="34" charset="-128"/>
              </a:rPr>
              <a:t>にとっての「おひとりさまレベル」を</a:t>
            </a:r>
            <a:r>
              <a:rPr lang="ja-JP" altLang="ko-KR" dirty="0">
                <a:highlight>
                  <a:srgbClr val="FFFF00"/>
                </a:highlight>
                <a:latin typeface="Meiryo" panose="020B0604030504040204" pitchFamily="34" charset="-128"/>
                <a:ea typeface="Meiryo" panose="020B0604030504040204" pitchFamily="34" charset="-128"/>
              </a:rPr>
              <a:t>格付け</a:t>
            </a:r>
            <a:r>
              <a:rPr lang="ja-JP" altLang="ko-KR" dirty="0">
                <a:latin typeface="Meiryo" panose="020B0604030504040204" pitchFamily="34" charset="-128"/>
                <a:ea typeface="Meiryo" panose="020B0604030504040204" pitchFamily="34" charset="-128"/>
              </a:rPr>
              <a:t>してみました。</a:t>
            </a:r>
            <a:r>
              <a:rPr lang="ja-JP" altLang="ko-KR" u="sng" dirty="0">
                <a:latin typeface="Meiryo" panose="020B0604030504040204" pitchFamily="34" charset="-128"/>
                <a:ea typeface="Meiryo" panose="020B0604030504040204" pitchFamily="34" charset="-128"/>
              </a:rPr>
              <a:t>あなたはどこまで一人で</a:t>
            </a:r>
            <a:r>
              <a:rPr lang="ja-JP" altLang="ko-KR" u="sng" dirty="0">
                <a:highlight>
                  <a:srgbClr val="FFFF00"/>
                </a:highlight>
                <a:latin typeface="Meiryo" panose="020B0604030504040204" pitchFamily="34" charset="-128"/>
                <a:ea typeface="Meiryo" panose="020B0604030504040204" pitchFamily="34" charset="-128"/>
              </a:rPr>
              <a:t>行けますか</a:t>
            </a:r>
            <a:r>
              <a:rPr lang="ja-JP" altLang="ko-KR" dirty="0">
                <a:latin typeface="Meiryo" panose="020B0604030504040204" pitchFamily="34" charset="-128"/>
                <a:ea typeface="Meiryo" panose="020B0604030504040204" pitchFamily="34" charset="-128"/>
              </a:rPr>
              <a:t>？</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
        <p:nvSpPr>
          <p:cNvPr id="7" name="TextBox 6">
            <a:extLst>
              <a:ext uri="{FF2B5EF4-FFF2-40B4-BE49-F238E27FC236}">
                <a16:creationId xmlns:a16="http://schemas.microsoft.com/office/drawing/2014/main" id="{2CA58A74-126F-A239-6219-123DE0F06E49}"/>
              </a:ext>
            </a:extLst>
          </p:cNvPr>
          <p:cNvSpPr txBox="1"/>
          <p:nvPr/>
        </p:nvSpPr>
        <p:spPr>
          <a:xfrm>
            <a:off x="455155" y="4251785"/>
            <a:ext cx="6164528" cy="2308324"/>
          </a:xfrm>
          <a:prstGeom prst="rect">
            <a:avLst/>
          </a:prstGeom>
          <a:noFill/>
        </p:spPr>
        <p:txBody>
          <a:bodyPr wrap="square">
            <a:spAutoFit/>
          </a:bodyPr>
          <a:lstStyle/>
          <a:p>
            <a:r>
              <a:rPr lang="ja-JP" altLang="ko-KR" dirty="0">
                <a:highlight>
                  <a:srgbClr val="FFFF00"/>
                </a:highlight>
                <a:latin typeface="Meiryo" panose="020B0604030504040204" pitchFamily="34" charset="-128"/>
                <a:ea typeface="Meiryo" panose="020B0604030504040204" pitchFamily="34" charset="-128"/>
              </a:rPr>
              <a:t>吉野家</a:t>
            </a:r>
            <a:r>
              <a:rPr lang="en-US" altLang="ja-JP" dirty="0">
                <a:highlight>
                  <a:srgbClr val="FFFF00"/>
                </a:highlight>
                <a:latin typeface="Meiryo" panose="020B0604030504040204" pitchFamily="34" charset="-128"/>
                <a:ea typeface="Meiryo" panose="020B0604030504040204" pitchFamily="34" charset="-128"/>
              </a:rPr>
              <a:t>(</a:t>
            </a:r>
            <a:r>
              <a:rPr lang="ja-JP" altLang="en-US" dirty="0">
                <a:highlight>
                  <a:srgbClr val="FFFF00"/>
                </a:highlight>
                <a:latin typeface="Meiryo" panose="020B0604030504040204" pitchFamily="34" charset="-128"/>
                <a:ea typeface="Meiryo" panose="020B0604030504040204" pitchFamily="34" charset="-128"/>
              </a:rPr>
              <a:t>よしのや）</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他人</a:t>
            </a:r>
            <a:r>
              <a:rPr lang="ja-JP" altLang="en-US" dirty="0">
                <a:highlight>
                  <a:srgbClr val="FFFF00"/>
                </a:highlight>
                <a:latin typeface="Meiryo" panose="020B0604030504040204" pitchFamily="34" charset="-128"/>
                <a:ea typeface="Meiryo" panose="020B0604030504040204" pitchFamily="34" charset="-128"/>
              </a:rPr>
              <a:t>（たにん）</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周囲</a:t>
            </a:r>
            <a:r>
              <a:rPr lang="ja-JP" altLang="en-US" dirty="0">
                <a:highlight>
                  <a:srgbClr val="FFFF00"/>
                </a:highlight>
                <a:latin typeface="Meiryo" panose="020B0604030504040204" pitchFamily="34" charset="-128"/>
                <a:ea typeface="Meiryo" panose="020B0604030504040204" pitchFamily="34" charset="-128"/>
              </a:rPr>
              <a:t>（しゅうい）</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気兼ねなく</a:t>
            </a:r>
            <a:r>
              <a:rPr lang="ja-JP" altLang="en-US" dirty="0">
                <a:highlight>
                  <a:srgbClr val="FFFF00"/>
                </a:highlight>
                <a:latin typeface="Meiryo" panose="020B0604030504040204" pitchFamily="34" charset="-128"/>
                <a:ea typeface="Meiryo" panose="020B0604030504040204" pitchFamily="34" charset="-128"/>
              </a:rPr>
              <a:t>（きがねなく）</a:t>
            </a:r>
            <a:r>
              <a:rPr lang="en-US" altLang="ja-JP" dirty="0">
                <a:highlight>
                  <a:srgbClr val="FFFF00"/>
                </a:highlight>
                <a:latin typeface="Meiryo" panose="020B0604030504040204" pitchFamily="34" charset="-128"/>
                <a:ea typeface="Meiryo" panose="020B0604030504040204" pitchFamily="34" charset="-128"/>
              </a:rPr>
              <a:t>:</a:t>
            </a:r>
            <a:r>
              <a:rPr lang="ko-KR" altLang="en-US" dirty="0">
                <a:highlight>
                  <a:srgbClr val="FFFF00"/>
                </a:highlight>
                <a:latin typeface="Meiryo" panose="020B0604030504040204" pitchFamily="34" charset="-128"/>
                <a:ea typeface="Meiryo" panose="020B0604030504040204" pitchFamily="34" charset="-128"/>
              </a:rPr>
              <a:t>신경 씀</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魅力</a:t>
            </a:r>
            <a:r>
              <a:rPr lang="en-US" altLang="ja-JP" dirty="0">
                <a:highlight>
                  <a:srgbClr val="FFFF00"/>
                </a:highlight>
                <a:latin typeface="Meiryo" panose="020B0604030504040204" pitchFamily="34" charset="-128"/>
                <a:ea typeface="Meiryo" panose="020B0604030504040204" pitchFamily="34" charset="-128"/>
              </a:rPr>
              <a:t>(</a:t>
            </a:r>
            <a:r>
              <a:rPr lang="ja-JP" altLang="en-US" dirty="0">
                <a:highlight>
                  <a:srgbClr val="FFFF00"/>
                </a:highlight>
                <a:latin typeface="Meiryo" panose="020B0604030504040204" pitchFamily="34" charset="-128"/>
                <a:ea typeface="Meiryo" panose="020B0604030504040204" pitchFamily="34" charset="-128"/>
              </a:rPr>
              <a:t>みりょく）</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編集部</a:t>
            </a:r>
            <a:r>
              <a:rPr lang="ja-JP" altLang="en-US" dirty="0">
                <a:highlight>
                  <a:srgbClr val="FFFF00"/>
                </a:highlight>
                <a:latin typeface="Meiryo" panose="020B0604030504040204" pitchFamily="34" charset="-128"/>
                <a:ea typeface="Meiryo" panose="020B0604030504040204" pitchFamily="34" charset="-128"/>
              </a:rPr>
              <a:t>（へんしゅうぶ）</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大人女性</a:t>
            </a:r>
            <a:r>
              <a:rPr lang="ja-JP" altLang="en-US" dirty="0">
                <a:highlight>
                  <a:srgbClr val="FFFF00"/>
                </a:highlight>
                <a:latin typeface="Meiryo" panose="020B0604030504040204" pitchFamily="34" charset="-128"/>
                <a:ea typeface="Meiryo" panose="020B0604030504040204" pitchFamily="34" charset="-128"/>
              </a:rPr>
              <a:t>（おとなじょせい）</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格付け</a:t>
            </a:r>
            <a:r>
              <a:rPr lang="ja-JP" altLang="en-US" dirty="0">
                <a:highlight>
                  <a:srgbClr val="FFFF00"/>
                </a:highlight>
                <a:latin typeface="Meiryo" panose="020B0604030504040204" pitchFamily="34" charset="-128"/>
                <a:ea typeface="Meiryo" panose="020B0604030504040204" pitchFamily="34" charset="-128"/>
              </a:rPr>
              <a:t>（かくづけ）</a:t>
            </a:r>
            <a:r>
              <a:rPr lang="en-US" altLang="ja-JP" dirty="0">
                <a:highlight>
                  <a:srgbClr val="FFFF00"/>
                </a:highlight>
                <a:latin typeface="Meiryo" panose="020B0604030504040204" pitchFamily="34" charset="-128"/>
                <a:ea typeface="Meiryo" panose="020B0604030504040204" pitchFamily="34" charset="-128"/>
              </a:rPr>
              <a:t>:</a:t>
            </a:r>
            <a:r>
              <a:rPr lang="ko-KR" altLang="en-US" dirty="0">
                <a:highlight>
                  <a:srgbClr val="FFFF00"/>
                </a:highlight>
                <a:latin typeface="Meiryo" panose="020B0604030504040204" pitchFamily="34" charset="-128"/>
                <a:ea typeface="Meiryo" panose="020B0604030504040204" pitchFamily="34" charset="-128"/>
              </a:rPr>
              <a:t>등급을 매기다</a:t>
            </a:r>
            <a:r>
              <a:rPr lang="en-US" altLang="ko-KR" dirty="0">
                <a:highlight>
                  <a:srgbClr val="FFFF00"/>
                </a:highlight>
                <a:latin typeface="Meiryo" panose="020B0604030504040204" pitchFamily="34" charset="-128"/>
                <a:ea typeface="Meiryo" panose="020B0604030504040204" pitchFamily="34" charset="-128"/>
              </a:rPr>
              <a:t>. </a:t>
            </a:r>
            <a:r>
              <a:rPr lang="ko-KR" altLang="en-US" dirty="0">
                <a:highlight>
                  <a:srgbClr val="FFFF00"/>
                </a:highlight>
                <a:latin typeface="Meiryo" panose="020B0604030504040204" pitchFamily="34" charset="-128"/>
                <a:ea typeface="Meiryo" panose="020B0604030504040204" pitchFamily="34" charset="-128"/>
              </a:rPr>
              <a:t>랭킹을 매기다</a:t>
            </a:r>
            <a:endParaRPr lang="ko-KR" altLang="en-US" dirty="0"/>
          </a:p>
        </p:txBody>
      </p:sp>
    </p:spTree>
    <p:extLst>
      <p:ext uri="{BB962C8B-B14F-4D97-AF65-F5344CB8AC3E}">
        <p14:creationId xmlns:p14="http://schemas.microsoft.com/office/powerpoint/2010/main" val="3316897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700E0DB3-5AB7-6A3A-B996-1C5E4B4F436B}"/>
              </a:ext>
            </a:extLst>
          </p:cNvPr>
          <p:cNvSpPr>
            <a:spLocks noGrp="1"/>
          </p:cNvSpPr>
          <p:nvPr>
            <p:ph idx="1"/>
          </p:nvPr>
        </p:nvSpPr>
        <p:spPr>
          <a:xfrm>
            <a:off x="288435" y="270025"/>
            <a:ext cx="11218276" cy="4087184"/>
          </a:xfrm>
        </p:spPr>
        <p:txBody>
          <a:bodyPr>
            <a:normAutofit fontScale="92500"/>
          </a:bodyPr>
          <a:lstStyle/>
          <a:p>
            <a:pPr marL="0" indent="0">
              <a:lnSpc>
                <a:spcPct val="170000"/>
              </a:lnSpc>
              <a:buNone/>
            </a:pPr>
            <a:r>
              <a:rPr lang="ja-JP" altLang="ko-KR" sz="2400" b="1" dirty="0">
                <a:latin typeface="Meiryo" panose="020B0604030504040204" pitchFamily="34" charset="-128"/>
                <a:ea typeface="Meiryo" panose="020B0604030504040204" pitchFamily="34" charset="-128"/>
              </a:rPr>
              <a:t>レベル</a:t>
            </a:r>
            <a:r>
              <a:rPr lang="en-US" altLang="ko-KR" sz="2400" b="1" dirty="0">
                <a:latin typeface="Meiryo" panose="020B0604030504040204" pitchFamily="34" charset="-128"/>
                <a:ea typeface="Meiryo" panose="020B0604030504040204" pitchFamily="34" charset="-128"/>
              </a:rPr>
              <a:t>1</a:t>
            </a:r>
            <a:r>
              <a:rPr lang="ja-JP" altLang="ko-KR" sz="2400" b="1" dirty="0">
                <a:latin typeface="Meiryo" panose="020B0604030504040204" pitchFamily="34" charset="-128"/>
                <a:ea typeface="Meiryo" panose="020B0604030504040204" pitchFamily="34" charset="-128"/>
              </a:rPr>
              <a:t>　ひとりファーストフード・カフェ・</a:t>
            </a:r>
            <a:r>
              <a:rPr lang="ja-JP" altLang="ko-KR" sz="2400" b="1" dirty="0">
                <a:highlight>
                  <a:srgbClr val="FFFF00"/>
                </a:highlight>
                <a:latin typeface="Meiryo" panose="020B0604030504040204" pitchFamily="34" charset="-128"/>
                <a:ea typeface="Meiryo" panose="020B0604030504040204" pitchFamily="34" charset="-128"/>
              </a:rPr>
              <a:t>喫茶</a:t>
            </a:r>
            <a:endParaRPr lang="ko-KR" altLang="ko-KR" sz="2400" dirty="0">
              <a:highlight>
                <a:srgbClr val="FFFF00"/>
              </a:highlight>
              <a:latin typeface="Meiryo" panose="020B0604030504040204" pitchFamily="34" charset="-128"/>
            </a:endParaRPr>
          </a:p>
          <a:p>
            <a:pPr marL="0" indent="0">
              <a:lnSpc>
                <a:spcPct val="170000"/>
              </a:lnSpc>
              <a:buNone/>
            </a:pPr>
            <a:r>
              <a:rPr lang="ja-JP" altLang="ko-KR" sz="2400" dirty="0">
                <a:latin typeface="Meiryo" panose="020B0604030504040204" pitchFamily="34" charset="-128"/>
                <a:ea typeface="Meiryo" panose="020B0604030504040204" pitchFamily="34" charset="-128"/>
              </a:rPr>
              <a:t>ファーストフード、カフェ、喫茶店くらいしか一人では行けない！というかたは、</a:t>
            </a:r>
            <a:r>
              <a:rPr lang="ja-JP" altLang="ko-KR" sz="2400" b="1" dirty="0">
                <a:latin typeface="Meiryo" panose="020B0604030504040204" pitchFamily="34" charset="-128"/>
                <a:ea typeface="Meiryo" panose="020B0604030504040204" pitchFamily="34" charset="-128"/>
              </a:rPr>
              <a:t>「おひとりさま初心者」</a:t>
            </a:r>
            <a:r>
              <a:rPr lang="ja-JP" altLang="ko-KR" sz="2400" dirty="0">
                <a:latin typeface="Meiryo" panose="020B0604030504040204" pitchFamily="34" charset="-128"/>
                <a:ea typeface="Meiryo" panose="020B0604030504040204" pitchFamily="34" charset="-128"/>
              </a:rPr>
              <a:t>です。これらの店は小学生でも行けるくら</a:t>
            </a:r>
            <a:r>
              <a:rPr lang="ja-JP" altLang="en-US" sz="2400" dirty="0">
                <a:latin typeface="Meiryo" panose="020B0604030504040204" pitchFamily="34" charset="-128"/>
                <a:ea typeface="Meiryo" panose="020B0604030504040204" pitchFamily="34" charset="-128"/>
              </a:rPr>
              <a:t>い</a:t>
            </a:r>
            <a:r>
              <a:rPr lang="ja-JP" altLang="ko-KR" sz="2400" dirty="0">
                <a:latin typeface="Meiryo" panose="020B0604030504040204" pitchFamily="34" charset="-128"/>
                <a:ea typeface="Meiryo" panose="020B0604030504040204" pitchFamily="34" charset="-128"/>
              </a:rPr>
              <a:t>の</a:t>
            </a:r>
            <a:r>
              <a:rPr lang="ja-JP" altLang="ko-KR" sz="2400" dirty="0">
                <a:highlight>
                  <a:srgbClr val="FFFF00"/>
                </a:highlight>
                <a:latin typeface="Meiryo" panose="020B0604030504040204" pitchFamily="34" charset="-128"/>
                <a:ea typeface="Meiryo" panose="020B0604030504040204" pitchFamily="34" charset="-128"/>
              </a:rPr>
              <a:t>入りやすさ</a:t>
            </a:r>
            <a:r>
              <a:rPr lang="ja-JP" altLang="ko-KR" sz="2400" dirty="0">
                <a:latin typeface="Meiryo" panose="020B0604030504040204" pitchFamily="34" charset="-128"/>
                <a:ea typeface="Meiryo" panose="020B0604030504040204" pitchFamily="34" charset="-128"/>
              </a:rPr>
              <a:t>ですから。</a:t>
            </a:r>
            <a:r>
              <a:rPr lang="ja-JP" altLang="ko-KR" sz="2400" dirty="0">
                <a:highlight>
                  <a:srgbClr val="FFFF00"/>
                </a:highlight>
                <a:latin typeface="Meiryo" panose="020B0604030504040204" pitchFamily="34" charset="-128"/>
                <a:ea typeface="Meiryo" panose="020B0604030504040204" pitchFamily="34" charset="-128"/>
              </a:rPr>
              <a:t>中には</a:t>
            </a:r>
            <a:r>
              <a:rPr lang="ja-JP" altLang="ko-KR" sz="2400" dirty="0">
                <a:latin typeface="Meiryo" panose="020B0604030504040204" pitchFamily="34" charset="-128"/>
                <a:ea typeface="Meiryo" panose="020B0604030504040204" pitchFamily="34" charset="-128"/>
              </a:rPr>
              <a:t>、ファーストフードやカフェは行けるけど喫茶店はムリ！というかたもいるでしょう。そんなかたは</a:t>
            </a:r>
            <a:r>
              <a:rPr lang="ja-JP" altLang="ko-KR" sz="2400" u="sng" dirty="0">
                <a:latin typeface="Meiryo" panose="020B0604030504040204" pitchFamily="34" charset="-128"/>
                <a:ea typeface="Meiryo" panose="020B0604030504040204" pitchFamily="34" charset="-128"/>
              </a:rPr>
              <a:t>もはや</a:t>
            </a:r>
            <a:r>
              <a:rPr lang="ja-JP" altLang="ko-KR" sz="2400" b="1" dirty="0">
                <a:latin typeface="Meiryo" panose="020B0604030504040204" pitchFamily="34" charset="-128"/>
                <a:ea typeface="Meiryo" panose="020B0604030504040204" pitchFamily="34" charset="-128"/>
              </a:rPr>
              <a:t>「おひとりさま</a:t>
            </a:r>
            <a:r>
              <a:rPr lang="ja-JP" altLang="ko-KR" sz="2400" b="1" dirty="0">
                <a:highlight>
                  <a:srgbClr val="FFFF00"/>
                </a:highlight>
                <a:latin typeface="Meiryo" panose="020B0604030504040204" pitchFamily="34" charset="-128"/>
                <a:ea typeface="Meiryo" panose="020B0604030504040204" pitchFamily="34" charset="-128"/>
              </a:rPr>
              <a:t>未満</a:t>
            </a:r>
            <a:r>
              <a:rPr lang="ja-JP" altLang="ko-KR" sz="2400" b="1" dirty="0">
                <a:latin typeface="Meiryo" panose="020B0604030504040204" pitchFamily="34" charset="-128"/>
                <a:ea typeface="Meiryo" panose="020B0604030504040204" pitchFamily="34" charset="-128"/>
              </a:rPr>
              <a:t>」</a:t>
            </a:r>
            <a:r>
              <a:rPr lang="ja-JP" altLang="ko-KR" sz="2400" dirty="0">
                <a:latin typeface="Meiryo" panose="020B0604030504040204" pitchFamily="34" charset="-128"/>
                <a:ea typeface="Meiryo" panose="020B0604030504040204" pitchFamily="34" charset="-128"/>
              </a:rPr>
              <a:t>。</a:t>
            </a:r>
            <a:r>
              <a:rPr lang="ja-JP" altLang="ko-KR" sz="2400" dirty="0">
                <a:highlight>
                  <a:srgbClr val="FFFF00"/>
                </a:highlight>
                <a:latin typeface="Meiryo" panose="020B0604030504040204" pitchFamily="34" charset="-128"/>
                <a:ea typeface="Meiryo" panose="020B0604030504040204" pitchFamily="34" charset="-128"/>
              </a:rPr>
              <a:t>他人</a:t>
            </a:r>
            <a:r>
              <a:rPr lang="ja-JP" altLang="ko-KR" sz="2400" dirty="0">
                <a:latin typeface="Meiryo" panose="020B0604030504040204" pitchFamily="34" charset="-128"/>
                <a:ea typeface="Meiryo" panose="020B0604030504040204" pitchFamily="34" charset="-128"/>
              </a:rPr>
              <a:t>の目を</a:t>
            </a:r>
            <a:r>
              <a:rPr lang="ja-JP" altLang="ko-KR" sz="2400" u="sng" dirty="0">
                <a:highlight>
                  <a:srgbClr val="FFFF00"/>
                </a:highlight>
                <a:latin typeface="Meiryo" panose="020B0604030504040204" pitchFamily="34" charset="-128"/>
                <a:ea typeface="Meiryo" panose="020B0604030504040204" pitchFamily="34" charset="-128"/>
              </a:rPr>
              <a:t>相当</a:t>
            </a:r>
            <a:r>
              <a:rPr lang="ja-JP" altLang="ko-KR" sz="2400" dirty="0">
                <a:latin typeface="Meiryo" panose="020B0604030504040204" pitchFamily="34" charset="-128"/>
                <a:ea typeface="Meiryo" panose="020B0604030504040204" pitchFamily="34" charset="-128"/>
              </a:rPr>
              <a:t>気にしている</a:t>
            </a:r>
            <a:r>
              <a:rPr lang="ja-JP" altLang="ko-KR" sz="2400" u="sng" dirty="0">
                <a:latin typeface="Meiryo" panose="020B0604030504040204" pitchFamily="34" charset="-128"/>
                <a:ea typeface="Meiryo" panose="020B0604030504040204" pitchFamily="34" charset="-128"/>
              </a:rPr>
              <a:t>か</a:t>
            </a:r>
            <a:r>
              <a:rPr lang="ja-JP" altLang="ko-KR" sz="2400" dirty="0">
                <a:latin typeface="Meiryo" panose="020B0604030504040204" pitchFamily="34" charset="-128"/>
                <a:ea typeface="Meiryo" panose="020B0604030504040204" pitchFamily="34" charset="-128"/>
              </a:rPr>
              <a:t>、</a:t>
            </a:r>
            <a:r>
              <a:rPr lang="ja-JP" altLang="ko-KR" sz="2400" u="sng" dirty="0">
                <a:latin typeface="Meiryo" panose="020B0604030504040204" pitchFamily="34" charset="-128"/>
                <a:ea typeface="Meiryo" panose="020B0604030504040204" pitchFamily="34" charset="-128"/>
              </a:rPr>
              <a:t>さみしがりや</a:t>
            </a:r>
            <a:r>
              <a:rPr lang="ja-JP" altLang="ko-KR" sz="2400" dirty="0">
                <a:latin typeface="Meiryo" panose="020B0604030504040204" pitchFamily="34" charset="-128"/>
                <a:ea typeface="Meiryo" panose="020B0604030504040204" pitchFamily="34" charset="-128"/>
              </a:rPr>
              <a:t>さんなのでしょう。</a:t>
            </a:r>
            <a:r>
              <a:rPr lang="ja-JP" altLang="ko-KR" sz="2400" u="sng" dirty="0">
                <a:latin typeface="Meiryo" panose="020B0604030504040204" pitchFamily="34" charset="-128"/>
                <a:ea typeface="Meiryo" panose="020B0604030504040204" pitchFamily="34" charset="-128"/>
              </a:rPr>
              <a:t>もしくは</a:t>
            </a:r>
            <a:r>
              <a:rPr lang="ja-JP" altLang="ko-KR" sz="2400" dirty="0">
                <a:latin typeface="Meiryo" panose="020B0604030504040204" pitchFamily="34" charset="-128"/>
                <a:ea typeface="Meiryo" panose="020B0604030504040204" pitchFamily="34" charset="-128"/>
              </a:rPr>
              <a:t>一人行動する必要性がまったくない</a:t>
            </a:r>
            <a:r>
              <a:rPr lang="ja-JP" altLang="en-US" sz="2400" u="sng" dirty="0">
                <a:latin typeface="Meiryo" panose="020B0604030504040204" pitchFamily="34" charset="-128"/>
                <a:ea typeface="Meiryo" panose="020B0604030504040204" pitchFamily="34" charset="-128"/>
              </a:rPr>
              <a:t>かた</a:t>
            </a:r>
            <a:r>
              <a:rPr lang="ja-JP" altLang="ko-KR" sz="2400" dirty="0">
                <a:latin typeface="Meiryo" panose="020B0604030504040204" pitchFamily="34" charset="-128"/>
                <a:ea typeface="Meiryo" panose="020B0604030504040204" pitchFamily="34" charset="-128"/>
              </a:rPr>
              <a:t>か……</a:t>
            </a:r>
            <a:endParaRPr lang="ko-KR" altLang="ko-KR" sz="2400" dirty="0">
              <a:latin typeface="Meiryo" panose="020B0604030504040204" pitchFamily="34" charset="-128"/>
            </a:endParaRPr>
          </a:p>
        </p:txBody>
      </p:sp>
      <p:sp>
        <p:nvSpPr>
          <p:cNvPr id="5" name="TextBox 4">
            <a:extLst>
              <a:ext uri="{FF2B5EF4-FFF2-40B4-BE49-F238E27FC236}">
                <a16:creationId xmlns:a16="http://schemas.microsoft.com/office/drawing/2014/main" id="{F6BAD9E8-1115-93E8-FCC7-285ADB75FC2C}"/>
              </a:ext>
            </a:extLst>
          </p:cNvPr>
          <p:cNvSpPr txBox="1"/>
          <p:nvPr/>
        </p:nvSpPr>
        <p:spPr>
          <a:xfrm>
            <a:off x="368215" y="4166125"/>
            <a:ext cx="4995448" cy="2308324"/>
          </a:xfrm>
          <a:prstGeom prst="rect">
            <a:avLst/>
          </a:prstGeom>
          <a:noFill/>
        </p:spPr>
        <p:txBody>
          <a:bodyPr wrap="square">
            <a:spAutoFit/>
          </a:bodyPr>
          <a:lstStyle/>
          <a:p>
            <a:r>
              <a:rPr lang="ja-JP" altLang="ko-KR" sz="1600" b="1" dirty="0">
                <a:highlight>
                  <a:srgbClr val="FFFF00"/>
                </a:highlight>
                <a:latin typeface="Meiryo" panose="020B0604030504040204" pitchFamily="34" charset="-128"/>
                <a:ea typeface="Meiryo" panose="020B0604030504040204" pitchFamily="34" charset="-128"/>
              </a:rPr>
              <a:t>喫茶</a:t>
            </a:r>
            <a:r>
              <a:rPr lang="ja-JP" altLang="en-US" sz="1600" b="1" dirty="0">
                <a:highlight>
                  <a:srgbClr val="FFFF00"/>
                </a:highlight>
                <a:latin typeface="Meiryo" panose="020B0604030504040204" pitchFamily="34" charset="-128"/>
                <a:ea typeface="Meiryo" panose="020B0604030504040204" pitchFamily="34" charset="-128"/>
              </a:rPr>
              <a:t>（きっさ）</a:t>
            </a:r>
            <a:endParaRPr lang="en-US" altLang="ja-JP" sz="1600" b="1" dirty="0">
              <a:highlight>
                <a:srgbClr val="FFFF00"/>
              </a:highlight>
              <a:latin typeface="Meiryo" panose="020B0604030504040204" pitchFamily="34" charset="-128"/>
              <a:ea typeface="Meiryo" panose="020B0604030504040204" pitchFamily="34" charset="-128"/>
            </a:endParaRPr>
          </a:p>
          <a:p>
            <a:r>
              <a:rPr lang="ja-JP" altLang="ko-KR" sz="1600" b="1" dirty="0">
                <a:highlight>
                  <a:srgbClr val="FFFF00"/>
                </a:highlight>
                <a:latin typeface="Meiryo" panose="020B0604030504040204" pitchFamily="34" charset="-128"/>
                <a:ea typeface="Meiryo" panose="020B0604030504040204" pitchFamily="34" charset="-128"/>
              </a:rPr>
              <a:t>初心者</a:t>
            </a:r>
            <a:r>
              <a:rPr lang="en-US" altLang="ja-JP" sz="1600" b="1" dirty="0">
                <a:highlight>
                  <a:srgbClr val="FFFF00"/>
                </a:highlight>
                <a:latin typeface="Meiryo" panose="020B0604030504040204" pitchFamily="34" charset="-128"/>
                <a:ea typeface="Meiryo" panose="020B0604030504040204" pitchFamily="34" charset="-128"/>
              </a:rPr>
              <a:t>(</a:t>
            </a:r>
            <a:r>
              <a:rPr lang="ja-JP" altLang="en-US" sz="1600" b="1" dirty="0">
                <a:highlight>
                  <a:srgbClr val="FFFF00"/>
                </a:highlight>
                <a:latin typeface="Meiryo" panose="020B0604030504040204" pitchFamily="34" charset="-128"/>
                <a:ea typeface="Meiryo" panose="020B0604030504040204" pitchFamily="34" charset="-128"/>
              </a:rPr>
              <a:t>しょしんしゃ）</a:t>
            </a:r>
            <a:endParaRPr lang="en-US" altLang="ja-JP" sz="1600" b="1" dirty="0">
              <a:highlight>
                <a:srgbClr val="FFFF00"/>
              </a:highlight>
              <a:latin typeface="Meiryo" panose="020B0604030504040204" pitchFamily="34" charset="-128"/>
              <a:ea typeface="Meiryo" panose="020B0604030504040204" pitchFamily="34" charset="-128"/>
            </a:endParaRPr>
          </a:p>
          <a:p>
            <a:r>
              <a:rPr lang="ja-JP" altLang="ko-KR" sz="1600" b="1" dirty="0">
                <a:highlight>
                  <a:srgbClr val="FFFF00"/>
                </a:highlight>
                <a:latin typeface="Meiryo" panose="020B0604030504040204" pitchFamily="34" charset="-128"/>
                <a:ea typeface="Meiryo" panose="020B0604030504040204" pitchFamily="34" charset="-128"/>
              </a:rPr>
              <a:t>入りやすさ</a:t>
            </a:r>
            <a:r>
              <a:rPr lang="ja-JP" altLang="en-US" sz="1600" b="1" dirty="0">
                <a:highlight>
                  <a:srgbClr val="FFFF00"/>
                </a:highlight>
                <a:latin typeface="Meiryo" panose="020B0604030504040204" pitchFamily="34" charset="-128"/>
                <a:ea typeface="Meiryo" panose="020B0604030504040204" pitchFamily="34" charset="-128"/>
              </a:rPr>
              <a:t>（はいりやすさ）</a:t>
            </a:r>
            <a:endParaRPr lang="en-US" altLang="ja-JP" sz="1600" b="1" dirty="0">
              <a:highlight>
                <a:srgbClr val="FFFF00"/>
              </a:highlight>
              <a:latin typeface="Meiryo" panose="020B0604030504040204" pitchFamily="34" charset="-128"/>
              <a:ea typeface="Meiryo" panose="020B0604030504040204" pitchFamily="34" charset="-128"/>
            </a:endParaRPr>
          </a:p>
          <a:p>
            <a:r>
              <a:rPr lang="ja-JP" altLang="ko-KR" sz="1600" b="1" dirty="0">
                <a:highlight>
                  <a:srgbClr val="FFFF00"/>
                </a:highlight>
                <a:latin typeface="Meiryo" panose="020B0604030504040204" pitchFamily="34" charset="-128"/>
                <a:ea typeface="Meiryo" panose="020B0604030504040204" pitchFamily="34" charset="-128"/>
              </a:rPr>
              <a:t>未満</a:t>
            </a:r>
            <a:r>
              <a:rPr lang="ja-JP" altLang="en-US" sz="1600" b="1" dirty="0">
                <a:highlight>
                  <a:srgbClr val="FFFF00"/>
                </a:highlight>
                <a:latin typeface="Meiryo" panose="020B0604030504040204" pitchFamily="34" charset="-128"/>
                <a:ea typeface="Meiryo" panose="020B0604030504040204" pitchFamily="34" charset="-128"/>
              </a:rPr>
              <a:t>（みまん）</a:t>
            </a:r>
            <a:endParaRPr lang="en-US" altLang="ja-JP" sz="1600" b="1" dirty="0">
              <a:highlight>
                <a:srgbClr val="FFFF00"/>
              </a:highlight>
              <a:latin typeface="Meiryo" panose="020B0604030504040204" pitchFamily="34" charset="-128"/>
              <a:ea typeface="Meiryo" panose="020B0604030504040204" pitchFamily="34" charset="-128"/>
            </a:endParaRPr>
          </a:p>
          <a:p>
            <a:r>
              <a:rPr lang="ja-JP" altLang="en-US" sz="1600" b="1" dirty="0">
                <a:highlight>
                  <a:srgbClr val="FFFF00"/>
                </a:highlight>
                <a:latin typeface="Meiryo" panose="020B0604030504040204" pitchFamily="34" charset="-128"/>
                <a:ea typeface="Meiryo" panose="020B0604030504040204" pitchFamily="34" charset="-128"/>
              </a:rPr>
              <a:t>もはや</a:t>
            </a:r>
            <a:r>
              <a:rPr lang="en-US" altLang="ja-JP" sz="1600" b="1" dirty="0">
                <a:highlight>
                  <a:srgbClr val="FFFF00"/>
                </a:highlight>
                <a:latin typeface="Meiryo" panose="020B0604030504040204" pitchFamily="34" charset="-128"/>
                <a:ea typeface="Meiryo" panose="020B0604030504040204" pitchFamily="34" charset="-128"/>
              </a:rPr>
              <a:t>:</a:t>
            </a:r>
            <a:r>
              <a:rPr lang="ko-KR" altLang="en-US" sz="1600" b="1" dirty="0">
                <a:highlight>
                  <a:srgbClr val="FFFF00"/>
                </a:highlight>
                <a:latin typeface="Meiryo" panose="020B0604030504040204" pitchFamily="34" charset="-128"/>
                <a:ea typeface="Meiryo" panose="020B0604030504040204" pitchFamily="34" charset="-128"/>
              </a:rPr>
              <a:t>이미</a:t>
            </a:r>
            <a:r>
              <a:rPr lang="en-US" altLang="ko-KR" sz="1600" b="1" dirty="0">
                <a:highlight>
                  <a:srgbClr val="FFFF00"/>
                </a:highlight>
                <a:latin typeface="Meiryo" panose="020B0604030504040204" pitchFamily="34" charset="-128"/>
                <a:ea typeface="Meiryo" panose="020B0604030504040204" pitchFamily="34" charset="-128"/>
              </a:rPr>
              <a:t>, </a:t>
            </a:r>
            <a:r>
              <a:rPr lang="ko-KR" altLang="en-US" sz="1600" b="1" dirty="0">
                <a:highlight>
                  <a:srgbClr val="FFFF00"/>
                </a:highlight>
                <a:latin typeface="Meiryo" panose="020B0604030504040204" pitchFamily="34" charset="-128"/>
                <a:ea typeface="Meiryo" panose="020B0604030504040204" pitchFamily="34" charset="-128"/>
              </a:rPr>
              <a:t>벌써</a:t>
            </a:r>
            <a:r>
              <a:rPr lang="en-US" altLang="ko-KR" sz="1600" b="1" dirty="0">
                <a:highlight>
                  <a:srgbClr val="FFFF00"/>
                </a:highlight>
                <a:latin typeface="Meiryo" panose="020B0604030504040204" pitchFamily="34" charset="-128"/>
                <a:ea typeface="Meiryo" panose="020B0604030504040204" pitchFamily="34" charset="-128"/>
              </a:rPr>
              <a:t> (</a:t>
            </a:r>
            <a:r>
              <a:rPr lang="ko-KR" altLang="en-US" sz="1600" b="1" dirty="0">
                <a:highlight>
                  <a:srgbClr val="FFFF00"/>
                </a:highlight>
                <a:latin typeface="Meiryo" panose="020B0604030504040204" pitchFamily="34" charset="-128"/>
                <a:ea typeface="Meiryo" panose="020B0604030504040204" pitchFamily="34" charset="-128"/>
              </a:rPr>
              <a:t>강조의 느낌</a:t>
            </a:r>
            <a:r>
              <a:rPr lang="en-US" altLang="ko-KR" sz="1600" b="1" dirty="0">
                <a:highlight>
                  <a:srgbClr val="FFFF00"/>
                </a:highlight>
                <a:latin typeface="Meiryo" panose="020B0604030504040204" pitchFamily="34" charset="-128"/>
                <a:ea typeface="Meiryo" panose="020B0604030504040204" pitchFamily="34" charset="-128"/>
              </a:rPr>
              <a:t>)</a:t>
            </a:r>
            <a:endParaRPr lang="en-US" altLang="ja-JP" sz="1600" b="1" dirty="0">
              <a:highlight>
                <a:srgbClr val="FFFF00"/>
              </a:highlight>
              <a:latin typeface="Meiryo" panose="020B0604030504040204" pitchFamily="34" charset="-128"/>
              <a:ea typeface="Meiryo" panose="020B0604030504040204" pitchFamily="34" charset="-128"/>
            </a:endParaRPr>
          </a:p>
          <a:p>
            <a:r>
              <a:rPr lang="ja-JP" altLang="ko-KR" sz="1600" b="1" u="sng" dirty="0">
                <a:highlight>
                  <a:srgbClr val="FFFF00"/>
                </a:highlight>
                <a:latin typeface="Meiryo" panose="020B0604030504040204" pitchFamily="34" charset="-128"/>
                <a:ea typeface="Meiryo" panose="020B0604030504040204" pitchFamily="34" charset="-128"/>
              </a:rPr>
              <a:t>相当</a:t>
            </a:r>
            <a:r>
              <a:rPr lang="ja-JP" altLang="en-US" sz="1600" b="1" u="sng" dirty="0">
                <a:highlight>
                  <a:srgbClr val="FFFF00"/>
                </a:highlight>
                <a:latin typeface="Meiryo" panose="020B0604030504040204" pitchFamily="34" charset="-128"/>
                <a:ea typeface="Meiryo" panose="020B0604030504040204" pitchFamily="34" charset="-128"/>
              </a:rPr>
              <a:t>（そうとう）</a:t>
            </a:r>
            <a:r>
              <a:rPr lang="en-US" altLang="ja-JP" sz="1600" b="1" u="sng" dirty="0">
                <a:highlight>
                  <a:srgbClr val="FFFF00"/>
                </a:highlight>
                <a:latin typeface="Meiryo" panose="020B0604030504040204" pitchFamily="34" charset="-128"/>
                <a:ea typeface="Meiryo" panose="020B0604030504040204" pitchFamily="34" charset="-128"/>
              </a:rPr>
              <a:t>:</a:t>
            </a:r>
            <a:r>
              <a:rPr lang="ko-KR" altLang="en-US" sz="1600" b="1" u="sng" dirty="0">
                <a:highlight>
                  <a:srgbClr val="FFFF00"/>
                </a:highlight>
                <a:latin typeface="Meiryo" panose="020B0604030504040204" pitchFamily="34" charset="-128"/>
                <a:ea typeface="Meiryo" panose="020B0604030504040204" pitchFamily="34" charset="-128"/>
              </a:rPr>
              <a:t>상당히 </a:t>
            </a:r>
            <a:endParaRPr lang="en-US" altLang="ja-JP" sz="1600" b="1" u="sng" dirty="0">
              <a:highlight>
                <a:srgbClr val="FFFF00"/>
              </a:highlight>
              <a:latin typeface="Meiryo" panose="020B0604030504040204" pitchFamily="34" charset="-128"/>
              <a:ea typeface="Meiryo" panose="020B0604030504040204" pitchFamily="34" charset="-128"/>
            </a:endParaRPr>
          </a:p>
          <a:p>
            <a:r>
              <a:rPr lang="ja-JP" altLang="en-US" sz="1600" b="1" u="sng" dirty="0">
                <a:highlight>
                  <a:srgbClr val="FFFF00"/>
                </a:highlight>
                <a:latin typeface="Meiryo" panose="020B0604030504040204" pitchFamily="34" charset="-128"/>
                <a:ea typeface="Meiryo" panose="020B0604030504040204" pitchFamily="34" charset="-128"/>
              </a:rPr>
              <a:t>さみしがりや</a:t>
            </a:r>
            <a:r>
              <a:rPr lang="en-US" altLang="ja-JP" sz="1600" b="1" u="sng" dirty="0">
                <a:highlight>
                  <a:srgbClr val="FFFF00"/>
                </a:highlight>
                <a:latin typeface="Meiryo" panose="020B0604030504040204" pitchFamily="34" charset="-128"/>
                <a:ea typeface="Meiryo" panose="020B0604030504040204" pitchFamily="34" charset="-128"/>
              </a:rPr>
              <a:t>:</a:t>
            </a:r>
            <a:r>
              <a:rPr lang="ko-KR" altLang="en-US" sz="1600" b="1" u="sng" dirty="0">
                <a:highlight>
                  <a:srgbClr val="FFFF00"/>
                </a:highlight>
                <a:latin typeface="Meiryo" panose="020B0604030504040204" pitchFamily="34" charset="-128"/>
                <a:ea typeface="Meiryo" panose="020B0604030504040204" pitchFamily="34" charset="-128"/>
              </a:rPr>
              <a:t>외로움을 잘 타는 사람</a:t>
            </a:r>
            <a:endParaRPr lang="en-US" altLang="ja-JP" sz="1600" b="1" u="sng" dirty="0">
              <a:highlight>
                <a:srgbClr val="FFFF00"/>
              </a:highlight>
              <a:latin typeface="Meiryo" panose="020B0604030504040204" pitchFamily="34" charset="-128"/>
              <a:ea typeface="Meiryo" panose="020B0604030504040204" pitchFamily="34" charset="-128"/>
            </a:endParaRPr>
          </a:p>
          <a:p>
            <a:r>
              <a:rPr lang="ko-KR" altLang="en-US" sz="1600" b="1" u="sng" dirty="0" err="1">
                <a:highlight>
                  <a:srgbClr val="FFFF00"/>
                </a:highlight>
                <a:latin typeface="Meiryo" panose="020B0604030504040204" pitchFamily="34" charset="-128"/>
                <a:ea typeface="Meiryo" panose="020B0604030504040204" pitchFamily="34" charset="-128"/>
              </a:rPr>
              <a:t>もしくは：혹은</a:t>
            </a:r>
            <a:endParaRPr lang="en-US" altLang="ko-KR" sz="1600" b="1" u="sng" dirty="0">
              <a:highlight>
                <a:srgbClr val="FFFF00"/>
              </a:highlight>
              <a:latin typeface="Meiryo" panose="020B0604030504040204" pitchFamily="34" charset="-128"/>
              <a:ea typeface="Meiryo" panose="020B0604030504040204" pitchFamily="34" charset="-128"/>
            </a:endParaRPr>
          </a:p>
          <a:p>
            <a:r>
              <a:rPr lang="ja-JP" altLang="en-US" sz="1600" b="1" u="sng" dirty="0">
                <a:highlight>
                  <a:srgbClr val="FFFF00"/>
                </a:highlight>
                <a:latin typeface="Meiryo" panose="020B0604030504040204" pitchFamily="34" charset="-128"/>
                <a:ea typeface="Meiryo" panose="020B0604030504040204" pitchFamily="34" charset="-128"/>
              </a:rPr>
              <a:t>必要性（ひつようせい）</a:t>
            </a:r>
            <a:endParaRPr lang="ko-KR" altLang="en-US" sz="1600" b="1" dirty="0"/>
          </a:p>
        </p:txBody>
      </p:sp>
    </p:spTree>
    <p:extLst>
      <p:ext uri="{BB962C8B-B14F-4D97-AF65-F5344CB8AC3E}">
        <p14:creationId xmlns:p14="http://schemas.microsoft.com/office/powerpoint/2010/main" val="158089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AFE4D7-D675-3C60-C30D-18B38B4F662D}"/>
              </a:ext>
            </a:extLst>
          </p:cNvPr>
          <p:cNvSpPr>
            <a:spLocks noGrp="1"/>
          </p:cNvSpPr>
          <p:nvPr>
            <p:ph type="title"/>
          </p:nvPr>
        </p:nvSpPr>
        <p:spPr>
          <a:xfrm>
            <a:off x="114043" y="117638"/>
            <a:ext cx="9760250" cy="1097472"/>
          </a:xfrm>
        </p:spPr>
        <p:txBody>
          <a:bodyPr>
            <a:normAutofit/>
          </a:bodyPr>
          <a:lstStyle/>
          <a:p>
            <a:r>
              <a:rPr lang="ko-KR" altLang="en-US" sz="3200" dirty="0" err="1"/>
              <a:t>단어시험샘플사진</a:t>
            </a:r>
            <a:r>
              <a:rPr lang="en-US" altLang="ko-KR" sz="2400" dirty="0"/>
              <a:t>(</a:t>
            </a:r>
            <a:r>
              <a:rPr lang="ko-KR" altLang="en-US" sz="2400" dirty="0"/>
              <a:t>개인 카톡으로 보내주세요</a:t>
            </a:r>
            <a:r>
              <a:rPr lang="en-US" altLang="ko-KR" sz="2400" dirty="0"/>
              <a:t>)</a:t>
            </a:r>
            <a:endParaRPr lang="ko-KR" altLang="en-US" sz="3200" dirty="0"/>
          </a:p>
        </p:txBody>
      </p:sp>
      <p:pic>
        <p:nvPicPr>
          <p:cNvPr id="5" name="내용 개체 틀 4" descr="텍스트, 친필, 화이트보드, 문서이(가) 표시된 사진&#10;&#10;AI 생성 콘텐츠는 정확하지 않을 수 있습니다.">
            <a:extLst>
              <a:ext uri="{FF2B5EF4-FFF2-40B4-BE49-F238E27FC236}">
                <a16:creationId xmlns:a16="http://schemas.microsoft.com/office/drawing/2014/main" id="{5A8A6804-907C-F426-E03D-5A15E328B74D}"/>
              </a:ext>
            </a:extLst>
          </p:cNvPr>
          <p:cNvPicPr>
            <a:picLocks noGrp="1" noChangeAspect="1"/>
          </p:cNvPicPr>
          <p:nvPr>
            <p:ph idx="1"/>
          </p:nvPr>
        </p:nvPicPr>
        <p:blipFill>
          <a:blip r:embed="rId2"/>
          <a:srcRect b="29323"/>
          <a:stretch>
            <a:fillRect/>
          </a:stretch>
        </p:blipFill>
        <p:spPr>
          <a:xfrm>
            <a:off x="7302926" y="1602733"/>
            <a:ext cx="3565383" cy="4474848"/>
          </a:xfrm>
          <a:prstGeom prst="rect">
            <a:avLst/>
          </a:prstGeom>
        </p:spPr>
      </p:pic>
      <p:pic>
        <p:nvPicPr>
          <p:cNvPr id="7" name="그림 6" descr="텍스트, 친필, 번호, 문서이(가) 표시된 사진&#10;&#10;AI 생성 콘텐츠는 정확하지 않을 수 있습니다.">
            <a:extLst>
              <a:ext uri="{FF2B5EF4-FFF2-40B4-BE49-F238E27FC236}">
                <a16:creationId xmlns:a16="http://schemas.microsoft.com/office/drawing/2014/main" id="{6DC18834-AA96-8700-9BDD-6F6438D7076C}"/>
              </a:ext>
            </a:extLst>
          </p:cNvPr>
          <p:cNvPicPr>
            <a:picLocks noChangeAspect="1"/>
          </p:cNvPicPr>
          <p:nvPr/>
        </p:nvPicPr>
        <p:blipFill>
          <a:blip r:embed="rId3"/>
          <a:stretch>
            <a:fillRect/>
          </a:stretch>
        </p:blipFill>
        <p:spPr>
          <a:xfrm>
            <a:off x="490419" y="1478212"/>
            <a:ext cx="5984853" cy="4723889"/>
          </a:xfrm>
          <a:prstGeom prst="rect">
            <a:avLst/>
          </a:prstGeom>
        </p:spPr>
      </p:pic>
    </p:spTree>
    <p:extLst>
      <p:ext uri="{BB962C8B-B14F-4D97-AF65-F5344CB8AC3E}">
        <p14:creationId xmlns:p14="http://schemas.microsoft.com/office/powerpoint/2010/main" val="1184430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64EA29CE-FC5B-5A41-BD67-9BE5172CDD27}"/>
              </a:ext>
            </a:extLst>
          </p:cNvPr>
          <p:cNvSpPr>
            <a:spLocks noGrp="1"/>
          </p:cNvSpPr>
          <p:nvPr>
            <p:ph idx="1"/>
          </p:nvPr>
        </p:nvSpPr>
        <p:spPr>
          <a:xfrm>
            <a:off x="230644" y="130303"/>
            <a:ext cx="11748609" cy="3004125"/>
          </a:xfrm>
        </p:spPr>
        <p:txBody>
          <a:bodyPr/>
          <a:lstStyle/>
          <a:p>
            <a:pPr marL="0" indent="0">
              <a:lnSpc>
                <a:spcPct val="150000"/>
              </a:lnSpc>
              <a:buNone/>
            </a:pPr>
            <a:r>
              <a:rPr lang="ja-JP" altLang="ko-KR" b="1" dirty="0">
                <a:latin typeface="Meiryo" panose="020B0604030504040204" pitchFamily="34" charset="-128"/>
                <a:ea typeface="Meiryo" panose="020B0604030504040204" pitchFamily="34" charset="-128"/>
              </a:rPr>
              <a:t>レベル</a:t>
            </a:r>
            <a:r>
              <a:rPr lang="en-US" altLang="ko-KR" b="1" dirty="0">
                <a:latin typeface="Meiryo" panose="020B0604030504040204" pitchFamily="34" charset="-128"/>
                <a:ea typeface="Meiryo" panose="020B0604030504040204" pitchFamily="34" charset="-128"/>
              </a:rPr>
              <a:t>2</a:t>
            </a:r>
            <a:r>
              <a:rPr lang="ja-JP" altLang="ko-KR" b="1" dirty="0">
                <a:latin typeface="Meiryo" panose="020B0604030504040204" pitchFamily="34" charset="-128"/>
                <a:ea typeface="Meiryo" panose="020B0604030504040204" pitchFamily="34" charset="-128"/>
              </a:rPr>
              <a:t>　ひとり</a:t>
            </a:r>
            <a:r>
              <a:rPr lang="ja-JP" altLang="ko-KR" b="1" dirty="0">
                <a:highlight>
                  <a:srgbClr val="FFFF00"/>
                </a:highlight>
                <a:latin typeface="Meiryo" panose="020B0604030504040204" pitchFamily="34" charset="-128"/>
                <a:ea typeface="Meiryo" panose="020B0604030504040204" pitchFamily="34" charset="-128"/>
              </a:rPr>
              <a:t>ファミレス</a:t>
            </a:r>
            <a:r>
              <a:rPr lang="ja-JP" altLang="ko-KR" b="1" dirty="0">
                <a:latin typeface="Meiryo" panose="020B0604030504040204" pitchFamily="34" charset="-128"/>
                <a:ea typeface="Meiryo" panose="020B0604030504040204" pitchFamily="34" charset="-128"/>
              </a:rPr>
              <a:t>・</a:t>
            </a:r>
            <a:r>
              <a:rPr lang="ja-JP" altLang="ko-KR" b="1" dirty="0">
                <a:highlight>
                  <a:srgbClr val="FFFF00"/>
                </a:highlight>
                <a:latin typeface="Meiryo" panose="020B0604030504040204" pitchFamily="34" charset="-128"/>
                <a:ea typeface="Meiryo" panose="020B0604030504040204" pitchFamily="34" charset="-128"/>
              </a:rPr>
              <a:t>定食屋</a:t>
            </a:r>
            <a:r>
              <a:rPr lang="ja-JP" altLang="ko-KR" b="1" dirty="0">
                <a:latin typeface="Meiryo" panose="020B0604030504040204" pitchFamily="34" charset="-128"/>
                <a:ea typeface="Meiryo" panose="020B0604030504040204" pitchFamily="34" charset="-128"/>
              </a:rPr>
              <a:t>（</a:t>
            </a:r>
            <a:r>
              <a:rPr lang="ja-JP" altLang="ko-KR" b="1" dirty="0">
                <a:highlight>
                  <a:srgbClr val="FFFF00"/>
                </a:highlight>
                <a:latin typeface="Meiryo" panose="020B0604030504040204" pitchFamily="34" charset="-128"/>
                <a:ea typeface="Meiryo" panose="020B0604030504040204" pitchFamily="34" charset="-128"/>
              </a:rPr>
              <a:t>チェーン系</a:t>
            </a:r>
            <a:r>
              <a:rPr lang="ja-JP" altLang="ko-KR" b="1" dirty="0">
                <a:latin typeface="Meiryo" panose="020B0604030504040204" pitchFamily="34" charset="-128"/>
                <a:ea typeface="Meiryo" panose="020B0604030504040204" pitchFamily="34" charset="-128"/>
              </a:rPr>
              <a:t>）</a:t>
            </a:r>
            <a:endParaRPr lang="ko-KR" altLang="ko-KR" dirty="0">
              <a:latin typeface="Meiryo" panose="020B0604030504040204" pitchFamily="34" charset="-128"/>
            </a:endParaRPr>
          </a:p>
          <a:p>
            <a:pPr marL="0" indent="0">
              <a:lnSpc>
                <a:spcPct val="150000"/>
              </a:lnSpc>
              <a:buNone/>
            </a:pPr>
            <a:r>
              <a:rPr lang="ja-JP" altLang="ko-KR" dirty="0">
                <a:highlight>
                  <a:srgbClr val="FFFF00"/>
                </a:highlight>
                <a:latin typeface="Meiryo" panose="020B0604030504040204" pitchFamily="34" charset="-128"/>
                <a:ea typeface="Meiryo" panose="020B0604030504040204" pitchFamily="34" charset="-128"/>
              </a:rPr>
              <a:t>デニーズ</a:t>
            </a:r>
            <a:r>
              <a:rPr lang="ja-JP" altLang="ko-KR" dirty="0">
                <a:latin typeface="Meiryo" panose="020B0604030504040204" pitchFamily="34" charset="-128"/>
                <a:ea typeface="Meiryo" panose="020B0604030504040204" pitchFamily="34" charset="-128"/>
              </a:rPr>
              <a:t>や</a:t>
            </a:r>
            <a:r>
              <a:rPr lang="ja-JP" altLang="ko-KR" dirty="0">
                <a:highlight>
                  <a:srgbClr val="FFFF00"/>
                </a:highlight>
                <a:latin typeface="Meiryo" panose="020B0604030504040204" pitchFamily="34" charset="-128"/>
                <a:ea typeface="Meiryo" panose="020B0604030504040204" pitchFamily="34" charset="-128"/>
              </a:rPr>
              <a:t>ジョナサン</a:t>
            </a:r>
            <a:r>
              <a:rPr lang="ja-JP" altLang="ko-KR" dirty="0">
                <a:latin typeface="Meiryo" panose="020B0604030504040204" pitchFamily="34" charset="-128"/>
                <a:ea typeface="Meiryo" panose="020B0604030504040204" pitchFamily="34" charset="-128"/>
              </a:rPr>
              <a:t>などに</a:t>
            </a:r>
            <a:r>
              <a:rPr lang="ja-JP" altLang="ko-KR" dirty="0">
                <a:highlight>
                  <a:srgbClr val="FFFF00"/>
                </a:highlight>
                <a:latin typeface="Meiryo" panose="020B0604030504040204" pitchFamily="34" charset="-128"/>
                <a:ea typeface="Meiryo" panose="020B0604030504040204" pitchFamily="34" charset="-128"/>
              </a:rPr>
              <a:t>代表</a:t>
            </a:r>
            <a:r>
              <a:rPr lang="ja-JP" altLang="ko-KR" dirty="0">
                <a:latin typeface="Meiryo" panose="020B0604030504040204" pitchFamily="34" charset="-128"/>
                <a:ea typeface="Meiryo" panose="020B0604030504040204" pitchFamily="34" charset="-128"/>
              </a:rPr>
              <a:t>されるファミレス、</a:t>
            </a:r>
            <a:r>
              <a:rPr lang="ja-JP" altLang="ko-KR" dirty="0">
                <a:highlight>
                  <a:srgbClr val="FFFF00"/>
                </a:highlight>
                <a:latin typeface="Meiryo" panose="020B0604030504040204" pitchFamily="34" charset="-128"/>
                <a:ea typeface="Meiryo" panose="020B0604030504040204" pitchFamily="34" charset="-128"/>
              </a:rPr>
              <a:t>大戸屋</a:t>
            </a:r>
            <a:r>
              <a:rPr lang="ja-JP" altLang="ko-KR" dirty="0">
                <a:latin typeface="Meiryo" panose="020B0604030504040204" pitchFamily="34" charset="-128"/>
                <a:ea typeface="Meiryo" panose="020B0604030504040204" pitchFamily="34" charset="-128"/>
              </a:rPr>
              <a:t>や</a:t>
            </a:r>
            <a:r>
              <a:rPr lang="ja-JP" altLang="ko-KR" dirty="0">
                <a:highlight>
                  <a:srgbClr val="FFFF00"/>
                </a:highlight>
                <a:latin typeface="Meiryo" panose="020B0604030504040204" pitchFamily="34" charset="-128"/>
                <a:ea typeface="Meiryo" panose="020B0604030504040204" pitchFamily="34" charset="-128"/>
              </a:rPr>
              <a:t>やよい軒</a:t>
            </a:r>
            <a:r>
              <a:rPr lang="ja-JP" altLang="ko-KR" dirty="0">
                <a:latin typeface="Meiryo" panose="020B0604030504040204" pitchFamily="34" charset="-128"/>
                <a:ea typeface="Meiryo" panose="020B0604030504040204" pitchFamily="34" charset="-128"/>
              </a:rPr>
              <a:t>のようなチェーン系定食屋までは行けるというかたは、</a:t>
            </a:r>
            <a:r>
              <a:rPr lang="ja-JP" altLang="ko-KR" b="1" dirty="0">
                <a:latin typeface="Meiryo" panose="020B0604030504040204" pitchFamily="34" charset="-128"/>
                <a:ea typeface="Meiryo" panose="020B0604030504040204" pitchFamily="34" charset="-128"/>
              </a:rPr>
              <a:t>「おひとりさま</a:t>
            </a:r>
            <a:r>
              <a:rPr lang="ja-JP" altLang="ko-KR" b="1" dirty="0">
                <a:highlight>
                  <a:srgbClr val="FFFF00"/>
                </a:highlight>
                <a:latin typeface="Meiryo" panose="020B0604030504040204" pitchFamily="34" charset="-128"/>
                <a:ea typeface="Meiryo" panose="020B0604030504040204" pitchFamily="34" charset="-128"/>
              </a:rPr>
              <a:t>初級者</a:t>
            </a:r>
            <a:r>
              <a:rPr lang="ja-JP" altLang="ko-KR" b="1" dirty="0">
                <a:latin typeface="Meiryo" panose="020B0604030504040204" pitchFamily="34" charset="-128"/>
                <a:ea typeface="Meiryo" panose="020B0604030504040204" pitchFamily="34" charset="-128"/>
              </a:rPr>
              <a:t>」</a:t>
            </a:r>
            <a:r>
              <a:rPr lang="ja-JP" altLang="ko-KR" dirty="0">
                <a:latin typeface="Meiryo" panose="020B0604030504040204" pitchFamily="34" charset="-128"/>
                <a:ea typeface="Meiryo" panose="020B0604030504040204" pitchFamily="34" charset="-128"/>
              </a:rPr>
              <a:t>です。</a:t>
            </a:r>
            <a:endParaRPr lang="ko-KR" altLang="en-US" dirty="0">
              <a:latin typeface="Meiryo" panose="020B0604030504040204" pitchFamily="34" charset="-128"/>
            </a:endParaRPr>
          </a:p>
        </p:txBody>
      </p:sp>
      <p:sp>
        <p:nvSpPr>
          <p:cNvPr id="5" name="TextBox 4">
            <a:extLst>
              <a:ext uri="{FF2B5EF4-FFF2-40B4-BE49-F238E27FC236}">
                <a16:creationId xmlns:a16="http://schemas.microsoft.com/office/drawing/2014/main" id="{DB7ED887-5857-AD18-B452-5BE397FEAB50}"/>
              </a:ext>
            </a:extLst>
          </p:cNvPr>
          <p:cNvSpPr txBox="1"/>
          <p:nvPr/>
        </p:nvSpPr>
        <p:spPr>
          <a:xfrm>
            <a:off x="472542" y="3853981"/>
            <a:ext cx="6088328" cy="2308324"/>
          </a:xfrm>
          <a:prstGeom prst="rect">
            <a:avLst/>
          </a:prstGeom>
          <a:noFill/>
        </p:spPr>
        <p:txBody>
          <a:bodyPr wrap="square">
            <a:spAutoFit/>
          </a:bodyPr>
          <a:lstStyle/>
          <a:p>
            <a:r>
              <a:rPr lang="ja-JP" altLang="ko-KR" sz="2400" b="1" dirty="0">
                <a:highlight>
                  <a:srgbClr val="FFFF00"/>
                </a:highlight>
                <a:latin typeface="Meiryo" panose="020B0604030504040204" pitchFamily="34" charset="-128"/>
                <a:ea typeface="Meiryo" panose="020B0604030504040204" pitchFamily="34" charset="-128"/>
              </a:rPr>
              <a:t>チェーン系</a:t>
            </a:r>
            <a:r>
              <a:rPr lang="ja-JP" altLang="en-US" sz="2400" b="1" dirty="0">
                <a:highlight>
                  <a:srgbClr val="FFFF00"/>
                </a:highlight>
                <a:latin typeface="Meiryo" panose="020B0604030504040204" pitchFamily="34" charset="-128"/>
                <a:ea typeface="Meiryo" panose="020B0604030504040204" pitchFamily="34" charset="-128"/>
              </a:rPr>
              <a:t>（けい）</a:t>
            </a:r>
            <a:endParaRPr lang="en-US" altLang="ja-JP" sz="2400" b="1" dirty="0">
              <a:highlight>
                <a:srgbClr val="FFFF00"/>
              </a:highlight>
              <a:latin typeface="Meiryo" panose="020B0604030504040204" pitchFamily="34" charset="-128"/>
              <a:ea typeface="Meiryo" panose="020B0604030504040204" pitchFamily="34" charset="-128"/>
            </a:endParaRPr>
          </a:p>
          <a:p>
            <a:r>
              <a:rPr lang="ja-JP" altLang="ko-KR" sz="2400" b="1" dirty="0">
                <a:highlight>
                  <a:srgbClr val="FFFF00"/>
                </a:highlight>
                <a:latin typeface="Meiryo" panose="020B0604030504040204" pitchFamily="34" charset="-128"/>
                <a:ea typeface="Meiryo" panose="020B0604030504040204" pitchFamily="34" charset="-128"/>
              </a:rPr>
              <a:t>代表</a:t>
            </a:r>
            <a:r>
              <a:rPr lang="ja-JP" altLang="en-US" sz="2400" b="1" dirty="0">
                <a:highlight>
                  <a:srgbClr val="FFFF00"/>
                </a:highlight>
                <a:latin typeface="Meiryo" panose="020B0604030504040204" pitchFamily="34" charset="-128"/>
                <a:ea typeface="Meiryo" panose="020B0604030504040204" pitchFamily="34" charset="-128"/>
              </a:rPr>
              <a:t>（だいひょう）</a:t>
            </a:r>
            <a:endParaRPr lang="en-US" altLang="ja-JP" sz="2400" b="1" dirty="0">
              <a:highlight>
                <a:srgbClr val="FFFF00"/>
              </a:highlight>
              <a:latin typeface="Meiryo" panose="020B0604030504040204" pitchFamily="34" charset="-128"/>
              <a:ea typeface="Meiryo" panose="020B0604030504040204" pitchFamily="34" charset="-128"/>
            </a:endParaRPr>
          </a:p>
          <a:p>
            <a:r>
              <a:rPr lang="ja-JP" altLang="ko-KR" sz="2400" b="1" dirty="0">
                <a:highlight>
                  <a:srgbClr val="FFFF00"/>
                </a:highlight>
                <a:latin typeface="Meiryo" panose="020B0604030504040204" pitchFamily="34" charset="-128"/>
                <a:ea typeface="Meiryo" panose="020B0604030504040204" pitchFamily="34" charset="-128"/>
              </a:rPr>
              <a:t>大戸屋</a:t>
            </a:r>
            <a:r>
              <a:rPr lang="ja-JP" altLang="en-US" sz="2400" b="1" dirty="0">
                <a:highlight>
                  <a:srgbClr val="FFFF00"/>
                </a:highlight>
                <a:latin typeface="Meiryo" panose="020B0604030504040204" pitchFamily="34" charset="-128"/>
                <a:ea typeface="Meiryo" panose="020B0604030504040204" pitchFamily="34" charset="-128"/>
              </a:rPr>
              <a:t>（おおとや）</a:t>
            </a:r>
            <a:endParaRPr lang="en-US" altLang="ja-JP" sz="2400" b="1" dirty="0">
              <a:highlight>
                <a:srgbClr val="FFFF00"/>
              </a:highlight>
              <a:latin typeface="Meiryo" panose="020B0604030504040204" pitchFamily="34" charset="-128"/>
              <a:ea typeface="Meiryo" panose="020B0604030504040204" pitchFamily="34" charset="-128"/>
            </a:endParaRPr>
          </a:p>
          <a:p>
            <a:r>
              <a:rPr lang="ja-JP" altLang="ko-KR" sz="2400" b="1" dirty="0">
                <a:highlight>
                  <a:srgbClr val="FFFF00"/>
                </a:highlight>
                <a:latin typeface="Meiryo" panose="020B0604030504040204" pitchFamily="34" charset="-128"/>
                <a:ea typeface="Meiryo" panose="020B0604030504040204" pitchFamily="34" charset="-128"/>
              </a:rPr>
              <a:t>やよい軒</a:t>
            </a:r>
            <a:r>
              <a:rPr lang="ja-JP" altLang="en-US" sz="2400" b="1" dirty="0">
                <a:highlight>
                  <a:srgbClr val="FFFF00"/>
                </a:highlight>
                <a:latin typeface="Meiryo" panose="020B0604030504040204" pitchFamily="34" charset="-128"/>
                <a:ea typeface="Meiryo" panose="020B0604030504040204" pitchFamily="34" charset="-128"/>
              </a:rPr>
              <a:t>（けん）</a:t>
            </a:r>
            <a:endParaRPr lang="en-US" altLang="ja-JP" sz="2400" b="1" dirty="0">
              <a:highlight>
                <a:srgbClr val="FFFF00"/>
              </a:highlight>
              <a:latin typeface="Meiryo" panose="020B0604030504040204" pitchFamily="34" charset="-128"/>
              <a:ea typeface="Meiryo" panose="020B0604030504040204" pitchFamily="34" charset="-128"/>
            </a:endParaRPr>
          </a:p>
          <a:p>
            <a:r>
              <a:rPr lang="ja-JP" altLang="ko-KR" sz="2400" b="1" dirty="0">
                <a:highlight>
                  <a:srgbClr val="FFFF00"/>
                </a:highlight>
                <a:latin typeface="Meiryo" panose="020B0604030504040204" pitchFamily="34" charset="-128"/>
                <a:ea typeface="Meiryo" panose="020B0604030504040204" pitchFamily="34" charset="-128"/>
              </a:rPr>
              <a:t>定食屋</a:t>
            </a:r>
            <a:r>
              <a:rPr lang="ja-JP" altLang="en-US" sz="2400" b="1" dirty="0">
                <a:highlight>
                  <a:srgbClr val="FFFF00"/>
                </a:highlight>
                <a:latin typeface="Meiryo" panose="020B0604030504040204" pitchFamily="34" charset="-128"/>
                <a:ea typeface="Meiryo" panose="020B0604030504040204" pitchFamily="34" charset="-128"/>
              </a:rPr>
              <a:t>（ていしょくや）</a:t>
            </a:r>
            <a:endParaRPr lang="en-US" altLang="ja-JP" sz="2400" b="1" dirty="0">
              <a:highlight>
                <a:srgbClr val="FFFF00"/>
              </a:highlight>
              <a:latin typeface="Meiryo" panose="020B0604030504040204" pitchFamily="34" charset="-128"/>
              <a:ea typeface="Meiryo" panose="020B0604030504040204" pitchFamily="34" charset="-128"/>
            </a:endParaRPr>
          </a:p>
          <a:p>
            <a:r>
              <a:rPr lang="ja-JP" altLang="ko-KR" sz="2400" b="1" dirty="0">
                <a:highlight>
                  <a:srgbClr val="FFFF00"/>
                </a:highlight>
                <a:latin typeface="Meiryo" panose="020B0604030504040204" pitchFamily="34" charset="-128"/>
                <a:ea typeface="Meiryo" panose="020B0604030504040204" pitchFamily="34" charset="-128"/>
              </a:rPr>
              <a:t>初級者</a:t>
            </a:r>
            <a:r>
              <a:rPr lang="ja-JP" altLang="en-US" sz="2400" b="1" dirty="0">
                <a:highlight>
                  <a:srgbClr val="FFFF00"/>
                </a:highlight>
                <a:latin typeface="Meiryo" panose="020B0604030504040204" pitchFamily="34" charset="-128"/>
                <a:ea typeface="Meiryo" panose="020B0604030504040204" pitchFamily="34" charset="-128"/>
              </a:rPr>
              <a:t>（しょきゅうしゃ）</a:t>
            </a:r>
            <a:endParaRPr lang="ko-KR" altLang="en-US" sz="2400" b="1" dirty="0">
              <a:highlight>
                <a:srgbClr val="FFFF00"/>
              </a:highlight>
            </a:endParaRPr>
          </a:p>
        </p:txBody>
      </p:sp>
    </p:spTree>
    <p:extLst>
      <p:ext uri="{BB962C8B-B14F-4D97-AF65-F5344CB8AC3E}">
        <p14:creationId xmlns:p14="http://schemas.microsoft.com/office/powerpoint/2010/main" val="2012387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F7C4C99-D4E8-2D3C-B330-8D94A3DED703}"/>
              </a:ext>
            </a:extLst>
          </p:cNvPr>
          <p:cNvSpPr>
            <a:spLocks noGrp="1"/>
          </p:cNvSpPr>
          <p:nvPr>
            <p:ph idx="1"/>
          </p:nvPr>
        </p:nvSpPr>
        <p:spPr>
          <a:xfrm>
            <a:off x="0" y="141149"/>
            <a:ext cx="12192000" cy="2034492"/>
          </a:xfrm>
        </p:spPr>
        <p:txBody>
          <a:bodyPr>
            <a:normAutofit lnSpcReduction="10000"/>
          </a:bodyPr>
          <a:lstStyle/>
          <a:p>
            <a:pPr marL="0" indent="0">
              <a:lnSpc>
                <a:spcPct val="150000"/>
              </a:lnSpc>
              <a:buNone/>
            </a:pPr>
            <a:r>
              <a:rPr lang="ja-JP" altLang="ko-KR" b="1" dirty="0">
                <a:latin typeface="Meiryo" panose="020B0604030504040204" pitchFamily="34" charset="-128"/>
                <a:ea typeface="Meiryo" panose="020B0604030504040204" pitchFamily="34" charset="-128"/>
              </a:rPr>
              <a:t>レベル</a:t>
            </a:r>
            <a:r>
              <a:rPr lang="en-US" altLang="ko-KR" b="1" dirty="0">
                <a:latin typeface="Meiryo" panose="020B0604030504040204" pitchFamily="34" charset="-128"/>
                <a:ea typeface="Meiryo" panose="020B0604030504040204" pitchFamily="34" charset="-128"/>
              </a:rPr>
              <a:t>3</a:t>
            </a:r>
            <a:r>
              <a:rPr lang="ja-JP" altLang="ko-KR" b="1" dirty="0">
                <a:latin typeface="Meiryo" panose="020B0604030504040204" pitchFamily="34" charset="-128"/>
                <a:ea typeface="Meiryo" panose="020B0604030504040204" pitchFamily="34" charset="-128"/>
              </a:rPr>
              <a:t>　ひとり映画館、美術館、水族館など</a:t>
            </a:r>
            <a:endParaRPr lang="ko-KR" altLang="ko-KR" dirty="0">
              <a:latin typeface="Meiryo" panose="020B0604030504040204" pitchFamily="34" charset="-128"/>
            </a:endParaRPr>
          </a:p>
          <a:p>
            <a:pPr marL="0" indent="0">
              <a:lnSpc>
                <a:spcPct val="150000"/>
              </a:lnSpc>
              <a:buNone/>
            </a:pPr>
            <a:r>
              <a:rPr lang="ja-JP" altLang="ko-KR" dirty="0">
                <a:latin typeface="Meiryo" panose="020B0604030504040204" pitchFamily="34" charset="-128"/>
                <a:ea typeface="Meiryo" panose="020B0604030504040204" pitchFamily="34" charset="-128"/>
              </a:rPr>
              <a:t>映画館や美術館のような文化系のレジャー</a:t>
            </a:r>
            <a:r>
              <a:rPr lang="ja-JP" altLang="ko-KR" dirty="0">
                <a:highlight>
                  <a:srgbClr val="FFFF00"/>
                </a:highlight>
                <a:latin typeface="Meiryo" panose="020B0604030504040204" pitchFamily="34" charset="-128"/>
                <a:ea typeface="Meiryo" panose="020B0604030504040204" pitchFamily="34" charset="-128"/>
              </a:rPr>
              <a:t>施設</a:t>
            </a:r>
            <a:r>
              <a:rPr lang="ja-JP" altLang="ko-KR" dirty="0">
                <a:latin typeface="Meiryo" panose="020B0604030504040204" pitchFamily="34" charset="-128"/>
                <a:ea typeface="Meiryo" panose="020B0604030504040204" pitchFamily="34" charset="-128"/>
              </a:rPr>
              <a:t>まで</a:t>
            </a:r>
            <a:r>
              <a:rPr lang="ja-JP" altLang="ko-KR" u="sng" dirty="0">
                <a:latin typeface="Meiryo" panose="020B0604030504040204" pitchFamily="34" charset="-128"/>
                <a:ea typeface="Meiryo" panose="020B0604030504040204" pitchFamily="34" charset="-128"/>
              </a:rPr>
              <a:t>なら</a:t>
            </a:r>
            <a:r>
              <a:rPr lang="en-US" altLang="ko-KR" dirty="0">
                <a:latin typeface="Meiryo" panose="020B0604030504040204" pitchFamily="34" charset="-128"/>
                <a:ea typeface="Meiryo" panose="020B0604030504040204" pitchFamily="34" charset="-128"/>
              </a:rPr>
              <a:t>OK</a:t>
            </a:r>
            <a:r>
              <a:rPr lang="ja-JP" altLang="ko-KR" dirty="0">
                <a:latin typeface="Meiryo" panose="020B0604030504040204" pitchFamily="34" charset="-128"/>
                <a:ea typeface="Meiryo" panose="020B0604030504040204" pitchFamily="34" charset="-128"/>
              </a:rPr>
              <a:t>というかたは、</a:t>
            </a:r>
            <a:r>
              <a:rPr lang="ja-JP" altLang="ko-KR" b="1" dirty="0">
                <a:latin typeface="Meiryo" panose="020B0604030504040204" pitchFamily="34" charset="-128"/>
                <a:ea typeface="Meiryo" panose="020B0604030504040204" pitchFamily="34" charset="-128"/>
              </a:rPr>
              <a:t>「おひとりさま</a:t>
            </a:r>
            <a:r>
              <a:rPr lang="ja-JP" altLang="ko-KR" b="1" dirty="0">
                <a:highlight>
                  <a:srgbClr val="FFFF00"/>
                </a:highlight>
                <a:latin typeface="Meiryo" panose="020B0604030504040204" pitchFamily="34" charset="-128"/>
                <a:ea typeface="Meiryo" panose="020B0604030504040204" pitchFamily="34" charset="-128"/>
              </a:rPr>
              <a:t>初中級者</a:t>
            </a:r>
            <a:r>
              <a:rPr lang="ja-JP" altLang="ko-KR" b="1" dirty="0">
                <a:latin typeface="Meiryo" panose="020B0604030504040204" pitchFamily="34" charset="-128"/>
                <a:ea typeface="Meiryo" panose="020B0604030504040204" pitchFamily="34" charset="-128"/>
              </a:rPr>
              <a:t>」</a:t>
            </a:r>
            <a:r>
              <a:rPr lang="ja-JP" altLang="ko-KR" dirty="0">
                <a:latin typeface="Meiryo" panose="020B0604030504040204" pitchFamily="34" charset="-128"/>
                <a:ea typeface="Meiryo" panose="020B0604030504040204" pitchFamily="34" charset="-128"/>
              </a:rPr>
              <a:t>といえます</a:t>
            </a:r>
            <a:r>
              <a:rPr lang="ja-JP" altLang="en-US" dirty="0">
                <a:latin typeface="Meiryo" panose="020B0604030504040204" pitchFamily="34" charset="-128"/>
                <a:ea typeface="Meiryo" panose="020B0604030504040204" pitchFamily="34" charset="-128"/>
              </a:rPr>
              <a:t>。</a:t>
            </a:r>
            <a:endParaRPr lang="ko-KR" altLang="en-US" dirty="0">
              <a:latin typeface="Meiryo" panose="020B0604030504040204" pitchFamily="34" charset="-128"/>
            </a:endParaRPr>
          </a:p>
        </p:txBody>
      </p:sp>
      <p:sp>
        <p:nvSpPr>
          <p:cNvPr id="5" name="TextBox 4">
            <a:extLst>
              <a:ext uri="{FF2B5EF4-FFF2-40B4-BE49-F238E27FC236}">
                <a16:creationId xmlns:a16="http://schemas.microsoft.com/office/drawing/2014/main" id="{F86602AC-D6B9-6547-DFE9-5A244665AE84}"/>
              </a:ext>
            </a:extLst>
          </p:cNvPr>
          <p:cNvSpPr txBox="1"/>
          <p:nvPr/>
        </p:nvSpPr>
        <p:spPr>
          <a:xfrm>
            <a:off x="409640" y="4979546"/>
            <a:ext cx="6097022" cy="830997"/>
          </a:xfrm>
          <a:prstGeom prst="rect">
            <a:avLst/>
          </a:prstGeom>
          <a:noFill/>
        </p:spPr>
        <p:txBody>
          <a:bodyPr wrap="square">
            <a:spAutoFit/>
          </a:bodyPr>
          <a:lstStyle/>
          <a:p>
            <a:r>
              <a:rPr lang="ja-JP" altLang="ko-KR" sz="2400" dirty="0">
                <a:highlight>
                  <a:srgbClr val="FFFF00"/>
                </a:highlight>
                <a:latin typeface="Meiryo" panose="020B0604030504040204" pitchFamily="34" charset="-128"/>
                <a:ea typeface="Meiryo" panose="020B0604030504040204" pitchFamily="34" charset="-128"/>
              </a:rPr>
              <a:t>施設</a:t>
            </a:r>
            <a:r>
              <a:rPr lang="ja-JP" altLang="en-US" sz="2400" dirty="0">
                <a:highlight>
                  <a:srgbClr val="FFFF00"/>
                </a:highlight>
                <a:latin typeface="Meiryo" panose="020B0604030504040204" pitchFamily="34" charset="-128"/>
                <a:ea typeface="Meiryo" panose="020B0604030504040204" pitchFamily="34" charset="-128"/>
              </a:rPr>
              <a:t>（しせつ）</a:t>
            </a:r>
            <a:endParaRPr lang="en-US" altLang="ja-JP" sz="2400" dirty="0">
              <a:highlight>
                <a:srgbClr val="FFFF00"/>
              </a:highlight>
              <a:latin typeface="Meiryo" panose="020B0604030504040204" pitchFamily="34" charset="-128"/>
              <a:ea typeface="Meiryo" panose="020B0604030504040204" pitchFamily="34" charset="-128"/>
            </a:endParaRPr>
          </a:p>
          <a:p>
            <a:r>
              <a:rPr lang="ja-JP" altLang="en-US" sz="2400" dirty="0">
                <a:latin typeface="Meiryo" panose="020B0604030504040204" pitchFamily="34" charset="-128"/>
                <a:ea typeface="Meiryo" panose="020B0604030504040204" pitchFamily="34" charset="-128"/>
              </a:rPr>
              <a:t>オッケー</a:t>
            </a:r>
            <a:endParaRPr lang="ko-KR" altLang="en-US" sz="2400" dirty="0">
              <a:latin typeface="Meiryo" panose="020B0604030504040204" pitchFamily="34" charset="-128"/>
            </a:endParaRPr>
          </a:p>
        </p:txBody>
      </p:sp>
    </p:spTree>
    <p:extLst>
      <p:ext uri="{BB962C8B-B14F-4D97-AF65-F5344CB8AC3E}">
        <p14:creationId xmlns:p14="http://schemas.microsoft.com/office/powerpoint/2010/main" val="1136855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84417129-3FC2-7F4F-288A-938B7FB5F394}"/>
              </a:ext>
            </a:extLst>
          </p:cNvPr>
          <p:cNvSpPr>
            <a:spLocks noChangeArrowheads="1"/>
          </p:cNvSpPr>
          <p:nvPr/>
        </p:nvSpPr>
        <p:spPr bwMode="auto">
          <a:xfrm>
            <a:off x="42958" y="529260"/>
            <a:ext cx="1214904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ko-KR"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レベル</a:t>
            </a:r>
            <a:r>
              <a:rPr kumimoji="0" lang="en-US" altLang="ja-JP"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4</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ひとりラ</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メン、牛</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丼</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、回</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転寿</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司、定食</a:t>
            </a:r>
            <a:endPar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「おひとりさま中級」</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に該当</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するのが、ラ</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メン屋、牛</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丼</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屋、回</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転寿</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司、チェ</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ンでない定食屋などへ一人で行けるかたです。</a:t>
            </a:r>
            <a:r>
              <a:rPr kumimoji="0" lang="ko-KR" altLang="en-US" sz="2800" b="0" i="0" u="none" strike="noStrike" cap="none" normalizeH="0" baseline="0" dirty="0">
                <a:ln>
                  <a:noFill/>
                </a:ln>
                <a:solidFill>
                  <a:schemeClr val="tx1"/>
                </a:solidFill>
                <a:effectLst/>
              </a:rPr>
              <a:t> </a:t>
            </a:r>
            <a:endParaRPr kumimoji="0" lang="ko-KR" altLang="en-US"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3AB04BC-FB16-D966-4594-DEDE466FF4EE}"/>
              </a:ext>
            </a:extLst>
          </p:cNvPr>
          <p:cNvSpPr txBox="1"/>
          <p:nvPr/>
        </p:nvSpPr>
        <p:spPr>
          <a:xfrm>
            <a:off x="687334" y="4491661"/>
            <a:ext cx="6097022" cy="1200329"/>
          </a:xfrm>
          <a:prstGeom prst="rect">
            <a:avLst/>
          </a:prstGeom>
          <a:noFill/>
        </p:spPr>
        <p:txBody>
          <a:bodyPr wrap="square">
            <a:spAutoFit/>
          </a:bodyPr>
          <a:lstStyle/>
          <a:p>
            <a:r>
              <a:rPr kumimoji="0" lang="ja-JP" altLang="en-US" sz="2400" b="1" i="0" u="none" strike="noStrike" cap="none" normalizeH="0" baseline="0" dirty="0">
                <a:ln>
                  <a:noFill/>
                </a:ln>
                <a:solidFill>
                  <a:schemeClr val="tx1"/>
                </a:solidFill>
                <a:effectLst/>
                <a:highlight>
                  <a:srgbClr val="FFFF00"/>
                </a:highlight>
                <a:latin typeface="Meiryo" panose="020B0604030504040204" pitchFamily="34" charset="-128"/>
                <a:ea typeface="Meiryo" panose="020B0604030504040204" pitchFamily="34" charset="-128"/>
                <a:cs typeface="맑은 고딕" panose="020B0503020000020004" pitchFamily="50" charset="-127"/>
              </a:rPr>
              <a:t>牛</a:t>
            </a:r>
            <a:r>
              <a:rPr kumimoji="0" lang="ja-JP" altLang="en-US" sz="2400" b="1" i="0" u="none" strike="noStrike" cap="none" normalizeH="0" baseline="0" dirty="0">
                <a:ln>
                  <a:noFill/>
                </a:ln>
                <a:solidFill>
                  <a:schemeClr val="tx1"/>
                </a:solidFill>
                <a:effectLst/>
                <a:highlight>
                  <a:srgbClr val="FFFF00"/>
                </a:highlight>
                <a:latin typeface="Meiryo" panose="020B0604030504040204" pitchFamily="34" charset="-128"/>
                <a:ea typeface="Meiryo" panose="020B0604030504040204" pitchFamily="34" charset="-128"/>
                <a:cs typeface="MS Mincho" panose="02020609040205080304" pitchFamily="49" charset="-128"/>
              </a:rPr>
              <a:t>丼（ぎゅうどん）</a:t>
            </a:r>
            <a:endParaRPr kumimoji="0" lang="en-US" altLang="ja-JP" sz="2400" b="1" i="0" u="none" strike="noStrike" cap="none" normalizeH="0" baseline="0" dirty="0">
              <a:ln>
                <a:noFill/>
              </a:ln>
              <a:solidFill>
                <a:schemeClr val="tx1"/>
              </a:solidFill>
              <a:effectLst/>
              <a:highlight>
                <a:srgbClr val="FFFF00"/>
              </a:highlight>
              <a:latin typeface="Meiryo" panose="020B0604030504040204" pitchFamily="34" charset="-128"/>
              <a:ea typeface="Meiryo" panose="020B0604030504040204" pitchFamily="34" charset="-128"/>
              <a:cs typeface="MS Mincho" panose="02020609040205080304" pitchFamily="49" charset="-128"/>
            </a:endParaRPr>
          </a:p>
          <a:p>
            <a:r>
              <a:rPr lang="ja-JP" altLang="en-US" sz="2400" b="1" dirty="0">
                <a:highlight>
                  <a:srgbClr val="FFFF00"/>
                </a:highlight>
                <a:latin typeface="Meiryo" panose="020B0604030504040204" pitchFamily="34" charset="-128"/>
                <a:ea typeface="Meiryo" panose="020B0604030504040204" pitchFamily="34" charset="-128"/>
                <a:cs typeface="맑은 고딕" panose="020B0503020000020004" pitchFamily="50" charset="-127"/>
              </a:rPr>
              <a:t>回</a:t>
            </a:r>
            <a:r>
              <a:rPr lang="ja-JP" altLang="en-US" sz="2400" b="1" dirty="0">
                <a:highlight>
                  <a:srgbClr val="FFFF00"/>
                </a:highlight>
                <a:latin typeface="Meiryo" panose="020B0604030504040204" pitchFamily="34" charset="-128"/>
                <a:ea typeface="Meiryo" panose="020B0604030504040204" pitchFamily="34" charset="-128"/>
                <a:cs typeface="Noto Sans KR" panose="020B0200000000000000" pitchFamily="50" charset="-127"/>
              </a:rPr>
              <a:t>転寿</a:t>
            </a:r>
            <a:r>
              <a:rPr lang="ja-JP" altLang="en-US" sz="2400" b="1" dirty="0">
                <a:highlight>
                  <a:srgbClr val="FFFF00"/>
                </a:highlight>
                <a:latin typeface="Meiryo" panose="020B0604030504040204" pitchFamily="34" charset="-128"/>
                <a:ea typeface="Meiryo" panose="020B0604030504040204" pitchFamily="34" charset="-128"/>
                <a:cs typeface="맑은 고딕" panose="020B0503020000020004" pitchFamily="50" charset="-127"/>
              </a:rPr>
              <a:t>司（かいてんずし）</a:t>
            </a:r>
            <a:endParaRPr lang="en-US" altLang="ja-JP" sz="2400" b="1" dirty="0">
              <a:highlight>
                <a:srgbClr val="FFFF00"/>
              </a:highlight>
              <a:latin typeface="Meiryo" panose="020B0604030504040204" pitchFamily="34" charset="-128"/>
              <a:ea typeface="Meiryo" panose="020B0604030504040204" pitchFamily="34" charset="-128"/>
              <a:cs typeface="맑은 고딕" panose="020B0503020000020004" pitchFamily="50" charset="-127"/>
            </a:endParaRPr>
          </a:p>
          <a:p>
            <a:r>
              <a:rPr lang="ja-JP" altLang="en-US" sz="2400" b="1" dirty="0">
                <a:highlight>
                  <a:srgbClr val="FFFF00"/>
                </a:highlight>
                <a:latin typeface="Meiryo" panose="020B0604030504040204" pitchFamily="34" charset="-128"/>
                <a:ea typeface="Meiryo" panose="020B0604030504040204" pitchFamily="34" charset="-128"/>
                <a:cs typeface="Times New Roman" panose="02020603050405020304" pitchFamily="18" charset="0"/>
              </a:rPr>
              <a:t>該当（がいとう）</a:t>
            </a:r>
            <a:endParaRPr lang="ko-KR" altLang="en-US" sz="2400" b="1" dirty="0">
              <a:highlight>
                <a:srgbClr val="FFFF00"/>
              </a:highlight>
            </a:endParaRPr>
          </a:p>
        </p:txBody>
      </p:sp>
    </p:spTree>
    <p:extLst>
      <p:ext uri="{BB962C8B-B14F-4D97-AF65-F5344CB8AC3E}">
        <p14:creationId xmlns:p14="http://schemas.microsoft.com/office/powerpoint/2010/main" val="3059526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B42EE6B-70E6-1510-61D5-BFC55D0CAD26}"/>
              </a:ext>
            </a:extLst>
          </p:cNvPr>
          <p:cNvSpPr>
            <a:spLocks noGrp="1"/>
          </p:cNvSpPr>
          <p:nvPr>
            <p:ph idx="1"/>
          </p:nvPr>
        </p:nvSpPr>
        <p:spPr>
          <a:xfrm>
            <a:off x="0" y="0"/>
            <a:ext cx="11911748" cy="3031635"/>
          </a:xfrm>
        </p:spPr>
        <p:txBody>
          <a:bodyPr/>
          <a:lstStyle/>
          <a:p>
            <a:pPr marL="0" indent="0">
              <a:lnSpc>
                <a:spcPct val="150000"/>
              </a:lnSpc>
              <a:buNone/>
            </a:pPr>
            <a:r>
              <a:rPr lang="ja-JP" altLang="ko-KR" b="1" dirty="0">
                <a:latin typeface="Meiryo" panose="020B0604030504040204" pitchFamily="34" charset="-128"/>
                <a:ea typeface="Meiryo" panose="020B0604030504040204" pitchFamily="34" charset="-128"/>
              </a:rPr>
              <a:t>レベル</a:t>
            </a:r>
            <a:r>
              <a:rPr lang="en-US" altLang="ko-KR" b="1" dirty="0">
                <a:latin typeface="Meiryo" panose="020B0604030504040204" pitchFamily="34" charset="-128"/>
                <a:ea typeface="Meiryo" panose="020B0604030504040204" pitchFamily="34" charset="-128"/>
              </a:rPr>
              <a:t>5</a:t>
            </a:r>
            <a:r>
              <a:rPr lang="ja-JP" altLang="ko-KR" b="1" dirty="0">
                <a:latin typeface="Meiryo" panose="020B0604030504040204" pitchFamily="34" charset="-128"/>
                <a:ea typeface="Meiryo" panose="020B0604030504040204" pitchFamily="34" charset="-128"/>
              </a:rPr>
              <a:t>　ひとりカラオケ、ライブ、スポーツ観戦</a:t>
            </a:r>
            <a:endParaRPr lang="ko-KR" altLang="ko-KR" dirty="0">
              <a:latin typeface="Meiryo" panose="020B0604030504040204" pitchFamily="34" charset="-128"/>
            </a:endParaRPr>
          </a:p>
          <a:p>
            <a:pPr marL="0" indent="0">
              <a:lnSpc>
                <a:spcPct val="150000"/>
              </a:lnSpc>
              <a:buNone/>
            </a:pPr>
            <a:r>
              <a:rPr lang="ja-JP" altLang="ko-KR" dirty="0">
                <a:latin typeface="Meiryo" panose="020B0604030504040204" pitchFamily="34" charset="-128"/>
                <a:ea typeface="Meiryo" panose="020B0604030504040204" pitchFamily="34" charset="-128"/>
              </a:rPr>
              <a:t>このあたりから、ややハイレベルになってきます。カラオケやライブ、スポーツ観戦にも一人で行けてしまうかたは</a:t>
            </a:r>
            <a:r>
              <a:rPr lang="ja-JP" altLang="ko-KR" b="1" dirty="0">
                <a:latin typeface="Meiryo" panose="020B0604030504040204" pitchFamily="34" charset="-128"/>
                <a:ea typeface="Meiryo" panose="020B0604030504040204" pitchFamily="34" charset="-128"/>
              </a:rPr>
              <a:t>「おひとりさま中上級者」</a:t>
            </a:r>
            <a:r>
              <a:rPr lang="ja-JP" altLang="ko-KR" dirty="0">
                <a:latin typeface="Meiryo" panose="020B0604030504040204" pitchFamily="34" charset="-128"/>
                <a:ea typeface="Meiryo" panose="020B0604030504040204" pitchFamily="34" charset="-128"/>
              </a:rPr>
              <a:t>。</a:t>
            </a:r>
            <a:endParaRPr lang="ko-KR" altLang="en-US" dirty="0">
              <a:latin typeface="Meiryo" panose="020B0604030504040204" pitchFamily="34" charset="-128"/>
            </a:endParaRPr>
          </a:p>
        </p:txBody>
      </p:sp>
      <p:sp>
        <p:nvSpPr>
          <p:cNvPr id="4" name="TextBox 3">
            <a:extLst>
              <a:ext uri="{FF2B5EF4-FFF2-40B4-BE49-F238E27FC236}">
                <a16:creationId xmlns:a16="http://schemas.microsoft.com/office/drawing/2014/main" id="{A3FBC9B7-4CFA-4326-A382-5B65928318D8}"/>
              </a:ext>
            </a:extLst>
          </p:cNvPr>
          <p:cNvSpPr txBox="1"/>
          <p:nvPr/>
        </p:nvSpPr>
        <p:spPr>
          <a:xfrm>
            <a:off x="208654" y="4424156"/>
            <a:ext cx="6097022" cy="646331"/>
          </a:xfrm>
          <a:prstGeom prst="rect">
            <a:avLst/>
          </a:prstGeom>
          <a:noFill/>
        </p:spPr>
        <p:txBody>
          <a:bodyPr wrap="square">
            <a:spAutoFit/>
          </a:bodyPr>
          <a:lstStyle/>
          <a:p>
            <a:r>
              <a:rPr lang="ja-JP" altLang="ko-KR" b="1" dirty="0">
                <a:latin typeface="Meiryo" panose="020B0604030504040204" pitchFamily="34" charset="-128"/>
                <a:ea typeface="Meiryo" panose="020B0604030504040204" pitchFamily="34" charset="-128"/>
              </a:rPr>
              <a:t>観戦</a:t>
            </a:r>
            <a:r>
              <a:rPr lang="ja-JP" altLang="en-US" b="1" dirty="0">
                <a:latin typeface="Meiryo" panose="020B0604030504040204" pitchFamily="34" charset="-128"/>
                <a:ea typeface="Meiryo" panose="020B0604030504040204" pitchFamily="34" charset="-128"/>
              </a:rPr>
              <a:t>（かんせん）</a:t>
            </a:r>
            <a:r>
              <a:rPr lang="en-US" altLang="ja-JP" b="1" dirty="0">
                <a:latin typeface="Meiryo" panose="020B0604030504040204" pitchFamily="34" charset="-128"/>
                <a:ea typeface="Meiryo" panose="020B0604030504040204" pitchFamily="34" charset="-128"/>
              </a:rPr>
              <a:t>:</a:t>
            </a:r>
            <a:r>
              <a:rPr lang="ko-KR" altLang="en-US" b="1" dirty="0">
                <a:latin typeface="Meiryo" panose="020B0604030504040204" pitchFamily="34" charset="-128"/>
                <a:ea typeface="Meiryo" panose="020B0604030504040204" pitchFamily="34" charset="-128"/>
              </a:rPr>
              <a:t>관전</a:t>
            </a:r>
            <a:endParaRPr lang="en-US" altLang="ko-KR" b="1" dirty="0">
              <a:latin typeface="Meiryo" panose="020B0604030504040204" pitchFamily="34" charset="-128"/>
              <a:ea typeface="Meiryo" panose="020B0604030504040204" pitchFamily="34" charset="-128"/>
            </a:endParaRPr>
          </a:p>
          <a:p>
            <a:r>
              <a:rPr lang="ja-JP" altLang="ko-KR" b="1" dirty="0">
                <a:highlight>
                  <a:srgbClr val="FFFF00"/>
                </a:highlight>
                <a:latin typeface="Meiryo" panose="020B0604030504040204" pitchFamily="34" charset="-128"/>
                <a:ea typeface="Meiryo" panose="020B0604030504040204" pitchFamily="34" charset="-128"/>
              </a:rPr>
              <a:t>中上級者</a:t>
            </a:r>
            <a:r>
              <a:rPr lang="en-US" altLang="ja-JP" b="1" dirty="0">
                <a:highlight>
                  <a:srgbClr val="FFFF00"/>
                </a:highlight>
                <a:latin typeface="Meiryo" panose="020B0604030504040204" pitchFamily="34" charset="-128"/>
                <a:ea typeface="Meiryo" panose="020B0604030504040204" pitchFamily="34" charset="-128"/>
              </a:rPr>
              <a:t>(</a:t>
            </a:r>
            <a:r>
              <a:rPr lang="ja-JP" altLang="en-US" b="1" dirty="0">
                <a:highlight>
                  <a:srgbClr val="FFFF00"/>
                </a:highlight>
                <a:latin typeface="Meiryo" panose="020B0604030504040204" pitchFamily="34" charset="-128"/>
                <a:ea typeface="Meiryo" panose="020B0604030504040204" pitchFamily="34" charset="-128"/>
              </a:rPr>
              <a:t>ちゅうじょうきゅうしゃ）</a:t>
            </a:r>
            <a:endParaRPr lang="ko-KR" altLang="en-US" dirty="0">
              <a:highlight>
                <a:srgbClr val="FFFF00"/>
              </a:highlight>
            </a:endParaRPr>
          </a:p>
        </p:txBody>
      </p:sp>
    </p:spTree>
    <p:extLst>
      <p:ext uri="{BB962C8B-B14F-4D97-AF65-F5344CB8AC3E}">
        <p14:creationId xmlns:p14="http://schemas.microsoft.com/office/powerpoint/2010/main" val="3521943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B223163F-6A55-19D4-2E48-FF213680DA00}"/>
              </a:ext>
            </a:extLst>
          </p:cNvPr>
          <p:cNvSpPr>
            <a:spLocks noChangeArrowheads="1"/>
          </p:cNvSpPr>
          <p:nvPr/>
        </p:nvSpPr>
        <p:spPr bwMode="auto">
          <a:xfrm>
            <a:off x="145753" y="398753"/>
            <a:ext cx="12046247" cy="226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ko-KR"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レベル</a:t>
            </a:r>
            <a:r>
              <a:rPr kumimoji="0" lang="en-US" altLang="ja-JP"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6</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ひとり</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焼</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肉、居酒屋、イタリアン、</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寿</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司、バ</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など</a:t>
            </a:r>
            <a:endPar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焼</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肉や居酒屋のような</a:t>
            </a:r>
            <a:r>
              <a:rPr kumimoji="0" lang="ja-JP" altLang="en-US" sz="2400" b="0" i="0" u="none" strike="noStrike" cap="none" normalizeH="0" baseline="0" dirty="0">
                <a:ln>
                  <a:noFill/>
                </a:ln>
                <a:solidFill>
                  <a:schemeClr val="tx1"/>
                </a:solidFill>
                <a:effectLst/>
                <a:highlight>
                  <a:srgbClr val="FFFF00"/>
                </a:highlight>
                <a:latin typeface="Meiryo" panose="020B0604030504040204" pitchFamily="34" charset="-128"/>
                <a:ea typeface="Meiryo" panose="020B0604030504040204" pitchFamily="34" charset="-128"/>
                <a:cs typeface="맑은 고딕" panose="020B0503020000020004" pitchFamily="50" charset="-127"/>
              </a:rPr>
              <a:t>大勢</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で行くことが</a:t>
            </a:r>
            <a:r>
              <a:rPr kumimoji="0" lang="ja-JP" altLang="en-US" sz="2400" b="0" i="0" u="sng"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デフォルト</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のような</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飲</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食店や、</a:t>
            </a:r>
            <a:endPar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一人客は少なくないけれどちょっと敷居</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しきい</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が高い</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寿</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司店やバ</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などに、サラッと一人で行けるかたは、</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「おひとりさま上級者」</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です。</a:t>
            </a:r>
            <a:r>
              <a:rPr kumimoji="0" lang="ko-KR" altLang="en-US" sz="2400" b="0" i="0" u="none" strike="noStrike" cap="none" normalizeH="0" baseline="0" dirty="0">
                <a:ln>
                  <a:noFill/>
                </a:ln>
                <a:solidFill>
                  <a:schemeClr val="tx1"/>
                </a:solidFill>
                <a:effectLst/>
              </a:rPr>
              <a:t> </a:t>
            </a:r>
            <a:endParaRPr kumimoji="0" lang="ko-KR"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15FADD8E-7663-C703-DD07-F36B35DC02EE}"/>
              </a:ext>
            </a:extLst>
          </p:cNvPr>
          <p:cNvSpPr txBox="1"/>
          <p:nvPr/>
        </p:nvSpPr>
        <p:spPr>
          <a:xfrm>
            <a:off x="458735" y="4197089"/>
            <a:ext cx="6097022" cy="2308324"/>
          </a:xfrm>
          <a:prstGeom prst="rect">
            <a:avLst/>
          </a:prstGeom>
          <a:noFill/>
        </p:spPr>
        <p:txBody>
          <a:bodyPr wrap="square">
            <a:spAutoFit/>
          </a:bodyPr>
          <a:lstStyle/>
          <a:p>
            <a:r>
              <a:rPr lang="ja-JP" altLang="en-US" sz="2400" b="1" dirty="0">
                <a:latin typeface="Meiryo" panose="020B0604030504040204" pitchFamily="34" charset="-128"/>
                <a:ea typeface="Meiryo" panose="020B0604030504040204" pitchFamily="34" charset="-128"/>
                <a:cs typeface="MS Mincho" panose="02020609040205080304" pitchFamily="49" charset="-128"/>
              </a:rPr>
              <a:t>焼</a:t>
            </a:r>
            <a:r>
              <a:rPr lang="ja-JP" altLang="en-US" sz="2400" b="1" dirty="0">
                <a:latin typeface="Meiryo" panose="020B0604030504040204" pitchFamily="34" charset="-128"/>
                <a:ea typeface="Meiryo" panose="020B0604030504040204" pitchFamily="34" charset="-128"/>
                <a:cs typeface="맑은 고딕" panose="020B0503020000020004" pitchFamily="50" charset="-127"/>
              </a:rPr>
              <a:t>肉（やきにく）</a:t>
            </a:r>
            <a:endParaRPr kumimoji="0" lang="en-US" altLang="ja-JP"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居酒屋（いざかや）</a:t>
            </a:r>
            <a:endParaRPr kumimoji="0" lang="en-US" altLang="ja-JP"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r>
              <a:rPr lang="ja-JP" altLang="en-US" sz="2400" b="1" dirty="0">
                <a:latin typeface="Meiryo" panose="020B0604030504040204" pitchFamily="34" charset="-128"/>
                <a:ea typeface="Meiryo" panose="020B0604030504040204" pitchFamily="34" charset="-128"/>
              </a:rPr>
              <a:t>大勢（おおぜい）</a:t>
            </a:r>
            <a:r>
              <a:rPr lang="en-US" altLang="ja-JP" sz="2400" b="1" dirty="0">
                <a:latin typeface="Meiryo" panose="020B0604030504040204" pitchFamily="34" charset="-128"/>
                <a:ea typeface="Meiryo" panose="020B0604030504040204" pitchFamily="34" charset="-128"/>
              </a:rPr>
              <a:t>:</a:t>
            </a:r>
            <a:r>
              <a:rPr lang="ko-KR" altLang="en-US" sz="2400" b="1" dirty="0" err="1">
                <a:latin typeface="Meiryo" panose="020B0604030504040204" pitchFamily="34" charset="-128"/>
                <a:ea typeface="Meiryo" panose="020B0604030504040204" pitchFamily="34" charset="-128"/>
              </a:rPr>
              <a:t>여러명</a:t>
            </a:r>
            <a:endParaRPr lang="en-US" altLang="ja-JP" sz="2400" b="1" dirty="0">
              <a:latin typeface="Meiryo" panose="020B0604030504040204" pitchFamily="34" charset="-128"/>
              <a:ea typeface="Meiryo" panose="020B0604030504040204" pitchFamily="34" charset="-128"/>
            </a:endParaRPr>
          </a:p>
          <a:p>
            <a:r>
              <a:rPr lang="ja-JP" altLang="en-US" sz="2400" b="1" dirty="0">
                <a:latin typeface="Meiryo" panose="020B0604030504040204" pitchFamily="34" charset="-128"/>
                <a:ea typeface="Meiryo" panose="020B0604030504040204" pitchFamily="34" charset="-128"/>
              </a:rPr>
              <a:t>飲食店（いんしょくてん）</a:t>
            </a:r>
            <a:endParaRPr lang="en-US" altLang="ja-JP" sz="2400" b="1" dirty="0">
              <a:latin typeface="Meiryo" panose="020B0604030504040204" pitchFamily="34" charset="-128"/>
              <a:ea typeface="Meiryo" panose="020B0604030504040204" pitchFamily="34" charset="-128"/>
            </a:endParaRPr>
          </a:p>
          <a:p>
            <a:r>
              <a:rPr lang="ja-JP" altLang="en-US" sz="2400" b="1" dirty="0">
                <a:latin typeface="Meiryo" panose="020B0604030504040204" pitchFamily="34" charset="-128"/>
                <a:ea typeface="Meiryo" panose="020B0604030504040204" pitchFamily="34" charset="-128"/>
              </a:rPr>
              <a:t>敷居（しきい）</a:t>
            </a:r>
            <a:r>
              <a:rPr lang="ko-KR" altLang="en-US" sz="2400" b="1" dirty="0">
                <a:latin typeface="Meiryo" panose="020B0604030504040204" pitchFamily="34" charset="-128"/>
                <a:ea typeface="Meiryo" panose="020B0604030504040204" pitchFamily="34" charset="-128"/>
              </a:rPr>
              <a:t>문지방</a:t>
            </a:r>
            <a:endParaRPr lang="en-US" altLang="ko-KR" sz="2400" b="1" dirty="0">
              <a:latin typeface="Meiryo" panose="020B0604030504040204" pitchFamily="34" charset="-128"/>
              <a:ea typeface="Meiryo" panose="020B0604030504040204" pitchFamily="34" charset="-128"/>
            </a:endParaRPr>
          </a:p>
          <a:p>
            <a:r>
              <a:rPr lang="ja-JP" altLang="en-US" sz="2400" b="1" dirty="0">
                <a:latin typeface="Meiryo" panose="020B0604030504040204" pitchFamily="34" charset="-128"/>
                <a:ea typeface="Meiryo" panose="020B0604030504040204" pitchFamily="34" charset="-128"/>
              </a:rPr>
              <a:t>上級者（じょうきゅうしゃ）</a:t>
            </a:r>
            <a:r>
              <a:rPr lang="ko-KR" altLang="en-US" sz="2400" b="1" dirty="0"/>
              <a:t>상급자</a:t>
            </a:r>
          </a:p>
        </p:txBody>
      </p:sp>
    </p:spTree>
    <p:extLst>
      <p:ext uri="{BB962C8B-B14F-4D97-AF65-F5344CB8AC3E}">
        <p14:creationId xmlns:p14="http://schemas.microsoft.com/office/powerpoint/2010/main" val="1471104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93BA38B-1C14-0FD1-E850-03AEA57FC898}"/>
              </a:ext>
            </a:extLst>
          </p:cNvPr>
          <p:cNvSpPr>
            <a:spLocks noChangeArrowheads="1"/>
          </p:cNvSpPr>
          <p:nvPr/>
        </p:nvSpPr>
        <p:spPr bwMode="auto">
          <a:xfrm>
            <a:off x="0" y="45261"/>
            <a:ext cx="12052896"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ja-JP" altLang="ko-KR"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レベル</a:t>
            </a:r>
            <a:r>
              <a:rPr kumimoji="0" lang="en-US" altLang="ja-JP"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7</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ひとり</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国</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内</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旅行</a:t>
            </a:r>
            <a:endPar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国</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内</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ならば</a:t>
            </a:r>
            <a:r>
              <a:rPr kumimoji="0" lang="ja-JP" altLang="en-US" sz="2400" b="0" i="0" u="sng"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一人旅行</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をするのはまったく抵抗ありませんというかたは、</a:t>
            </a:r>
            <a:endPar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「おひとりさまの達人」</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です。一人で旅行するということは、一人で移動し、一人で食事をし、一人で</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観</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光などをすることですから、レベル</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1</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6</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を</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総</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合的に網羅</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もうら</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している行</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為</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です。</a:t>
            </a:r>
            <a:r>
              <a:rPr kumimoji="0" lang="ko-KR" altLang="en-US" sz="2400" b="0" i="0" u="none" strike="noStrike" cap="none" normalizeH="0" baseline="0" dirty="0">
                <a:ln>
                  <a:noFill/>
                </a:ln>
                <a:solidFill>
                  <a:schemeClr val="tx1"/>
                </a:solidFill>
                <a:effectLst/>
                <a:latin typeface="Meiryo" panose="020B0604030504040204" pitchFamily="34" charset="-128"/>
              </a:rPr>
              <a:t> </a:t>
            </a:r>
          </a:p>
        </p:txBody>
      </p:sp>
      <p:sp>
        <p:nvSpPr>
          <p:cNvPr id="3" name="TextBox 2">
            <a:extLst>
              <a:ext uri="{FF2B5EF4-FFF2-40B4-BE49-F238E27FC236}">
                <a16:creationId xmlns:a16="http://schemas.microsoft.com/office/drawing/2014/main" id="{53219237-8FA2-7727-A268-B5FC07215E64}"/>
              </a:ext>
            </a:extLst>
          </p:cNvPr>
          <p:cNvSpPr txBox="1"/>
          <p:nvPr/>
        </p:nvSpPr>
        <p:spPr>
          <a:xfrm>
            <a:off x="386626" y="4356649"/>
            <a:ext cx="6097022" cy="2031325"/>
          </a:xfrm>
          <a:prstGeom prst="rect">
            <a:avLst/>
          </a:prstGeom>
          <a:noFill/>
        </p:spPr>
        <p:txBody>
          <a:bodyPr wrap="square">
            <a:spAutoFit/>
          </a:bodyPr>
          <a:lstStyle/>
          <a:p>
            <a:r>
              <a:rPr kumimoji="0" lang="ja-JP" altLang="en-US"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抵抗</a:t>
            </a:r>
            <a:r>
              <a:rPr lang="ja-JP" altLang="en-US" dirty="0">
                <a:latin typeface="Meiryo" panose="020B0604030504040204" pitchFamily="34" charset="-128"/>
                <a:ea typeface="Meiryo" panose="020B0604030504040204" pitchFamily="34" charset="-128"/>
                <a:cs typeface="맑은 고딕" panose="020B0503020000020004" pitchFamily="50" charset="-127"/>
              </a:rPr>
              <a:t>（ていこう）</a:t>
            </a:r>
            <a:r>
              <a:rPr lang="ko-KR" altLang="en-US" dirty="0">
                <a:latin typeface="Meiryo" panose="020B0604030504040204" pitchFamily="34" charset="-128"/>
                <a:ea typeface="Meiryo" panose="020B0604030504040204" pitchFamily="34" charset="-128"/>
                <a:cs typeface="맑은 고딕" panose="020B0503020000020004" pitchFamily="50" charset="-127"/>
              </a:rPr>
              <a:t>거부감</a:t>
            </a:r>
            <a:endParaRPr lang="en-US" altLang="ja-JP" dirty="0">
              <a:latin typeface="Meiryo" panose="020B0604030504040204" pitchFamily="34" charset="-128"/>
              <a:ea typeface="Meiryo" panose="020B0604030504040204" pitchFamily="34" charset="-128"/>
              <a:cs typeface="맑은 고딕" panose="020B0503020000020004" pitchFamily="50" charset="-127"/>
            </a:endParaRPr>
          </a:p>
          <a:p>
            <a:r>
              <a:rPr lang="ja-JP" altLang="en-US" dirty="0">
                <a:latin typeface="Meiryo" panose="020B0604030504040204" pitchFamily="34" charset="-128"/>
                <a:ea typeface="Meiryo" panose="020B0604030504040204" pitchFamily="34" charset="-128"/>
              </a:rPr>
              <a:t>達人（たつじん）</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移動（いどう）</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観光（かんこう）</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総合的（そうごうてき）</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網羅（もうら</a:t>
            </a:r>
            <a:r>
              <a:rPr lang="en-US" altLang="ja-JP" dirty="0">
                <a:latin typeface="Meiryo" panose="020B0604030504040204" pitchFamily="34" charset="-128"/>
                <a:ea typeface="Meiryo" panose="020B0604030504040204" pitchFamily="34" charset="-128"/>
              </a:rPr>
              <a:t>):</a:t>
            </a:r>
            <a:r>
              <a:rPr lang="ko-KR" altLang="en-US" dirty="0">
                <a:latin typeface="Meiryo" panose="020B0604030504040204" pitchFamily="34" charset="-128"/>
                <a:ea typeface="Meiryo" panose="020B0604030504040204" pitchFamily="34" charset="-128"/>
              </a:rPr>
              <a:t>망라</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行為（こうい）</a:t>
            </a:r>
            <a:endParaRPr lang="ko-KR" altLang="en-US" dirty="0"/>
          </a:p>
        </p:txBody>
      </p:sp>
    </p:spTree>
    <p:extLst>
      <p:ext uri="{BB962C8B-B14F-4D97-AF65-F5344CB8AC3E}">
        <p14:creationId xmlns:p14="http://schemas.microsoft.com/office/powerpoint/2010/main" val="886581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5608A6-6720-CB8A-6C86-48D832FE33E1}"/>
              </a:ext>
            </a:extLst>
          </p:cNvPr>
          <p:cNvSpPr txBox="1"/>
          <p:nvPr/>
        </p:nvSpPr>
        <p:spPr>
          <a:xfrm>
            <a:off x="67505" y="0"/>
            <a:ext cx="11789009" cy="2349361"/>
          </a:xfrm>
          <a:prstGeom prst="rect">
            <a:avLst/>
          </a:prstGeom>
          <a:noFill/>
        </p:spPr>
        <p:txBody>
          <a:bodyPr wrap="square">
            <a:spAutoFit/>
          </a:bodyPr>
          <a:lstStyle/>
          <a:p>
            <a:pPr latinLnBrk="1">
              <a:lnSpc>
                <a:spcPct val="150000"/>
              </a:lnSpc>
              <a:spcAft>
                <a:spcPts val="800"/>
              </a:spcAft>
              <a:buNone/>
            </a:pPr>
            <a:r>
              <a:rPr lang="ja-JP" altLang="ko-KR" sz="3200" b="1" kern="100" dirty="0">
                <a:effectLst/>
                <a:latin typeface="Meiryo" panose="020B0604030504040204" pitchFamily="34" charset="-128"/>
                <a:ea typeface="Meiryo" panose="020B0604030504040204" pitchFamily="34" charset="-128"/>
                <a:cs typeface="Times New Roman" panose="02020603050405020304" pitchFamily="18" charset="0"/>
              </a:rPr>
              <a:t>レベル</a:t>
            </a:r>
            <a:r>
              <a:rPr lang="en-US" altLang="ko-KR" sz="3200" b="1" kern="100" dirty="0">
                <a:effectLst/>
                <a:latin typeface="Meiryo" panose="020B0604030504040204" pitchFamily="34" charset="-128"/>
                <a:ea typeface="Meiryo" panose="020B0604030504040204" pitchFamily="34" charset="-128"/>
                <a:cs typeface="Times New Roman" panose="02020603050405020304" pitchFamily="18" charset="0"/>
              </a:rPr>
              <a:t>8</a:t>
            </a:r>
            <a:r>
              <a:rPr lang="ja-JP" altLang="ko-KR" sz="3200" b="1" kern="100" dirty="0">
                <a:effectLst/>
                <a:latin typeface="Meiryo" panose="020B0604030504040204" pitchFamily="34" charset="-128"/>
                <a:ea typeface="Meiryo" panose="020B0604030504040204" pitchFamily="34" charset="-128"/>
                <a:cs typeface="Times New Roman" panose="02020603050405020304" pitchFamily="18" charset="0"/>
              </a:rPr>
              <a:t>　ひとり海外旅行</a:t>
            </a:r>
            <a:endParaRPr lang="ko-KR" altLang="ko-KR" sz="3200" kern="100" dirty="0">
              <a:effectLst/>
              <a:latin typeface="Meiryo" panose="020B0604030504040204" pitchFamily="34" charset="-128"/>
              <a:ea typeface="맑은 고딕" panose="020B0503020000020004" pitchFamily="50" charset="-127"/>
              <a:cs typeface="Times New Roman" panose="02020603050405020304" pitchFamily="18" charset="0"/>
            </a:endParaRPr>
          </a:p>
          <a:p>
            <a:pPr>
              <a:lnSpc>
                <a:spcPct val="150000"/>
              </a:lnSpc>
              <a:buNone/>
            </a:pPr>
            <a:r>
              <a:rPr lang="ja-JP" altLang="ko-KR" sz="3200" dirty="0">
                <a:effectLst/>
                <a:latin typeface="Meiryo" panose="020B0604030504040204" pitchFamily="34" charset="-128"/>
                <a:ea typeface="Meiryo" panose="020B0604030504040204" pitchFamily="34" charset="-128"/>
                <a:cs typeface="Times New Roman" panose="02020603050405020304" pitchFamily="18" charset="0"/>
              </a:rPr>
              <a:t>海外旅行もまったく抵抗なく一人で行けますというかたは、</a:t>
            </a:r>
            <a:r>
              <a:rPr lang="ja-JP" altLang="ko-KR" sz="3200" b="1" dirty="0">
                <a:effectLst/>
                <a:latin typeface="Meiryo" panose="020B0604030504040204" pitchFamily="34" charset="-128"/>
                <a:ea typeface="Meiryo" panose="020B0604030504040204" pitchFamily="34" charset="-128"/>
                <a:cs typeface="Times New Roman" panose="02020603050405020304" pitchFamily="18" charset="0"/>
              </a:rPr>
              <a:t>「おひとりさまの</a:t>
            </a:r>
            <a:r>
              <a:rPr lang="ja-JP" altLang="ko-KR" sz="3200" b="1" dirty="0">
                <a:effectLst/>
                <a:latin typeface="Meiryo" panose="020B0604030504040204" pitchFamily="34" charset="-128"/>
                <a:ea typeface="Meiryo" panose="020B0604030504040204" pitchFamily="34" charset="-128"/>
                <a:cs typeface="Noto Sans KR" panose="020B0200000000000000" pitchFamily="50" charset="-127"/>
              </a:rPr>
              <a:t>鉄</a:t>
            </a:r>
            <a:r>
              <a:rPr lang="ja-JP" altLang="ko-KR" sz="3200" b="1" dirty="0">
                <a:effectLst/>
                <a:latin typeface="Meiryo" panose="020B0604030504040204" pitchFamily="34" charset="-128"/>
                <a:ea typeface="Meiryo" panose="020B0604030504040204" pitchFamily="34" charset="-128"/>
                <a:cs typeface="맑은 고딕" panose="020B0503020000020004" pitchFamily="50" charset="-127"/>
              </a:rPr>
              <a:t>人」</a:t>
            </a:r>
            <a:r>
              <a:rPr lang="ja-JP" altLang="ko-KR" sz="3200" dirty="0">
                <a:effectLst/>
                <a:latin typeface="Meiryo" panose="020B0604030504040204" pitchFamily="34" charset="-128"/>
                <a:ea typeface="Meiryo" panose="020B0604030504040204" pitchFamily="34" charset="-128"/>
                <a:cs typeface="Times New Roman" panose="02020603050405020304" pitchFamily="18" charset="0"/>
              </a:rPr>
              <a:t>といえるでしょう。</a:t>
            </a:r>
            <a:endParaRPr lang="ko-KR" altLang="en-US" sz="3200" dirty="0">
              <a:latin typeface="Meiryo" panose="020B0604030504040204" pitchFamily="34" charset="-128"/>
            </a:endParaRPr>
          </a:p>
        </p:txBody>
      </p:sp>
      <p:sp>
        <p:nvSpPr>
          <p:cNvPr id="3" name="TextBox 2">
            <a:extLst>
              <a:ext uri="{FF2B5EF4-FFF2-40B4-BE49-F238E27FC236}">
                <a16:creationId xmlns:a16="http://schemas.microsoft.com/office/drawing/2014/main" id="{26DAC791-8829-B84B-3423-3B2C4FBE359E}"/>
              </a:ext>
            </a:extLst>
          </p:cNvPr>
          <p:cNvSpPr txBox="1"/>
          <p:nvPr/>
        </p:nvSpPr>
        <p:spPr>
          <a:xfrm>
            <a:off x="503227" y="4098898"/>
            <a:ext cx="6097022" cy="369332"/>
          </a:xfrm>
          <a:prstGeom prst="rect">
            <a:avLst/>
          </a:prstGeom>
          <a:noFill/>
        </p:spPr>
        <p:txBody>
          <a:bodyPr wrap="square">
            <a:spAutoFit/>
          </a:bodyPr>
          <a:lstStyle/>
          <a:p>
            <a:r>
              <a:rPr lang="ja-JP" altLang="ko-KR" sz="1800" b="1" dirty="0">
                <a:effectLst/>
                <a:latin typeface="Meiryo" panose="020B0604030504040204" pitchFamily="34" charset="-128"/>
                <a:ea typeface="Meiryo" panose="020B0604030504040204" pitchFamily="34" charset="-128"/>
                <a:cs typeface="Noto Sans KR" panose="020B0200000000000000" pitchFamily="50" charset="-127"/>
              </a:rPr>
              <a:t>鉄</a:t>
            </a:r>
            <a:r>
              <a:rPr lang="ja-JP" altLang="ko-KR" sz="1800" b="1" dirty="0">
                <a:effectLst/>
                <a:latin typeface="Meiryo" panose="020B0604030504040204" pitchFamily="34" charset="-128"/>
                <a:ea typeface="Meiryo" panose="020B0604030504040204" pitchFamily="34" charset="-128"/>
                <a:cs typeface="맑은 고딕" panose="020B0503020000020004" pitchFamily="50" charset="-127"/>
              </a:rPr>
              <a:t>人</a:t>
            </a:r>
            <a:r>
              <a:rPr lang="en-US" altLang="ja-JP" b="1" dirty="0">
                <a:latin typeface="Meiryo" panose="020B0604030504040204" pitchFamily="34" charset="-128"/>
                <a:ea typeface="Meiryo" panose="020B0604030504040204" pitchFamily="34" charset="-128"/>
                <a:cs typeface="맑은 고딕" panose="020B0503020000020004" pitchFamily="50" charset="-127"/>
              </a:rPr>
              <a:t>(</a:t>
            </a:r>
            <a:r>
              <a:rPr lang="ja-JP" altLang="en-US" b="1" dirty="0">
                <a:latin typeface="Meiryo" panose="020B0604030504040204" pitchFamily="34" charset="-128"/>
                <a:ea typeface="Meiryo" panose="020B0604030504040204" pitchFamily="34" charset="-128"/>
                <a:cs typeface="맑은 고딕" panose="020B0503020000020004" pitchFamily="50" charset="-127"/>
              </a:rPr>
              <a:t>てつじん</a:t>
            </a:r>
            <a:r>
              <a:rPr lang="en-US" altLang="ja-JP" b="1" dirty="0">
                <a:latin typeface="Meiryo" panose="020B0604030504040204" pitchFamily="34" charset="-128"/>
                <a:ea typeface="Meiryo" panose="020B0604030504040204" pitchFamily="34" charset="-128"/>
                <a:cs typeface="맑은 고딕" panose="020B0503020000020004" pitchFamily="50" charset="-127"/>
              </a:rPr>
              <a:t>):</a:t>
            </a:r>
            <a:r>
              <a:rPr lang="ko-KR" altLang="en-US" b="1" dirty="0">
                <a:latin typeface="Meiryo" panose="020B0604030504040204" pitchFamily="34" charset="-128"/>
                <a:ea typeface="Meiryo" panose="020B0604030504040204" pitchFamily="34" charset="-128"/>
                <a:cs typeface="맑은 고딕" panose="020B0503020000020004" pitchFamily="50" charset="-127"/>
              </a:rPr>
              <a:t>철인</a:t>
            </a:r>
            <a:endParaRPr lang="ko-KR" altLang="en-US" dirty="0"/>
          </a:p>
        </p:txBody>
      </p:sp>
    </p:spTree>
    <p:extLst>
      <p:ext uri="{BB962C8B-B14F-4D97-AF65-F5344CB8AC3E}">
        <p14:creationId xmlns:p14="http://schemas.microsoft.com/office/powerpoint/2010/main" val="2511638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12CD4FF-9D10-0C07-6E85-3D445E4ED466}"/>
              </a:ext>
            </a:extLst>
          </p:cNvPr>
          <p:cNvSpPr>
            <a:spLocks noChangeArrowheads="1"/>
          </p:cNvSpPr>
          <p:nvPr/>
        </p:nvSpPr>
        <p:spPr bwMode="auto">
          <a:xfrm>
            <a:off x="49095" y="67374"/>
            <a:ext cx="12093809" cy="2623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ko-KR"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レベル</a:t>
            </a:r>
            <a:r>
              <a:rPr kumimoji="0" lang="en-US" altLang="ja-JP"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9</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ひとりレジャ</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（遊園地、ゴルフ、ボウリング、キャンプ、海水浴、スキ</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など）</a:t>
            </a:r>
            <a:endPar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ここまでクリアできるかたは、</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「おひとりさまの名人」！　</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いわゆるアウトドアやスポ</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ツなどのレジャ</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に一人でも余裕で行けるわけですから。</a:t>
            </a:r>
            <a:r>
              <a:rPr kumimoji="0" lang="ko-KR" altLang="en-US" sz="2800" b="0" i="0" u="none" strike="noStrike" cap="none" normalizeH="0" baseline="0" dirty="0">
                <a:ln>
                  <a:noFill/>
                </a:ln>
                <a:solidFill>
                  <a:schemeClr val="tx1"/>
                </a:solidFill>
                <a:effectLst/>
              </a:rPr>
              <a:t> </a:t>
            </a:r>
            <a:endParaRPr kumimoji="0" lang="ko-KR" altLang="en-US" sz="2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11BB7774-E98F-35EB-5B21-CA40E96BF255}"/>
              </a:ext>
            </a:extLst>
          </p:cNvPr>
          <p:cNvSpPr txBox="1"/>
          <p:nvPr/>
        </p:nvSpPr>
        <p:spPr>
          <a:xfrm>
            <a:off x="343667" y="4418019"/>
            <a:ext cx="6112364" cy="923330"/>
          </a:xfrm>
          <a:prstGeom prst="rect">
            <a:avLst/>
          </a:prstGeom>
          <a:noFill/>
        </p:spPr>
        <p:txBody>
          <a:bodyPr wrap="square">
            <a:spAutoFit/>
          </a:bodyPr>
          <a:lstStyle/>
          <a:p>
            <a:r>
              <a:rPr lang="ja-JP" altLang="en-US" b="1" dirty="0">
                <a:latin typeface="Meiryo" panose="020B0604030504040204" pitchFamily="34" charset="-128"/>
                <a:ea typeface="Meiryo" panose="020B0604030504040204" pitchFamily="34" charset="-128"/>
                <a:cs typeface="Times New Roman" panose="02020603050405020304" pitchFamily="18" charset="0"/>
              </a:rPr>
              <a:t>名人（めいじん）</a:t>
            </a:r>
            <a:endParaRPr kumimoji="0" lang="en-US" altLang="ja-JP"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r>
              <a:rPr kumimoji="0" lang="ja-JP" altLang="en-US"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遊園地（ゆうえんち）</a:t>
            </a:r>
            <a:endParaRPr kumimoji="0" lang="en-US" altLang="ja-JP"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r>
              <a:rPr kumimoji="0" lang="ja-JP" altLang="en-US"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余裕（よゆう）</a:t>
            </a:r>
            <a:endParaRPr lang="ko-KR" altLang="en-US" dirty="0"/>
          </a:p>
        </p:txBody>
      </p:sp>
    </p:spTree>
    <p:extLst>
      <p:ext uri="{BB962C8B-B14F-4D97-AF65-F5344CB8AC3E}">
        <p14:creationId xmlns:p14="http://schemas.microsoft.com/office/powerpoint/2010/main" val="290047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65B78841-C794-7958-0C33-979C38B5CD07}"/>
              </a:ext>
            </a:extLst>
          </p:cNvPr>
          <p:cNvSpPr>
            <a:spLocks noGrp="1"/>
          </p:cNvSpPr>
          <p:nvPr>
            <p:ph idx="1"/>
          </p:nvPr>
        </p:nvSpPr>
        <p:spPr>
          <a:xfrm>
            <a:off x="9294" y="0"/>
            <a:ext cx="12362721" cy="3330942"/>
          </a:xfrm>
        </p:spPr>
        <p:txBody>
          <a:bodyPr>
            <a:normAutofit lnSpcReduction="10000"/>
          </a:bodyPr>
          <a:lstStyle/>
          <a:p>
            <a:pPr marL="0" indent="0">
              <a:lnSpc>
                <a:spcPct val="150000"/>
              </a:lnSpc>
              <a:buNone/>
            </a:pPr>
            <a:r>
              <a:rPr lang="ja-JP" altLang="ko-KR" b="1" dirty="0">
                <a:latin typeface="Meiryo" panose="020B0604030504040204" pitchFamily="34" charset="-128"/>
                <a:ea typeface="Meiryo" panose="020B0604030504040204" pitchFamily="34" charset="-128"/>
              </a:rPr>
              <a:t>レベル</a:t>
            </a:r>
            <a:r>
              <a:rPr lang="en-US" altLang="ko-KR" b="1" dirty="0">
                <a:latin typeface="Meiryo" panose="020B0604030504040204" pitchFamily="34" charset="-128"/>
                <a:ea typeface="Meiryo" panose="020B0604030504040204" pitchFamily="34" charset="-128"/>
              </a:rPr>
              <a:t>10</a:t>
            </a:r>
            <a:r>
              <a:rPr lang="ja-JP" altLang="ko-KR" b="1" dirty="0">
                <a:latin typeface="Meiryo" panose="020B0604030504040204" pitchFamily="34" charset="-128"/>
                <a:ea typeface="Meiryo" panose="020B0604030504040204" pitchFamily="34" charset="-128"/>
              </a:rPr>
              <a:t>　ひとり高級フレンチ、料亭</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おひとりさま上手な女性たちに質問して最もハードルが高かったところ……それが、フレンチレストランや和食や懐石などの料亭です（ランチ除く）。特別な日や会食が主な使用用途であると同時に、基本はコースなので料理を待つ時間もあるフレンチや料亭。</a:t>
            </a:r>
            <a:endParaRPr lang="ko-KR" altLang="en-US" dirty="0">
              <a:latin typeface="Meiryo" panose="020B0604030504040204" pitchFamily="34" charset="-128"/>
            </a:endParaRPr>
          </a:p>
        </p:txBody>
      </p:sp>
      <p:pic>
        <p:nvPicPr>
          <p:cNvPr id="5122" name="Picture 2" descr="記念日は厳選した料亭で！東京の豪華な料理や内装のお店20選 ...">
            <a:extLst>
              <a:ext uri="{FF2B5EF4-FFF2-40B4-BE49-F238E27FC236}">
                <a16:creationId xmlns:a16="http://schemas.microsoft.com/office/drawing/2014/main" id="{ED693C7F-1215-E383-4C35-0399B38BF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35" y="3755791"/>
            <a:ext cx="3811955" cy="25333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京料理の老舗《たん熊北店 京都本店》で学ぶ懐石料理のルーツは ...">
            <a:extLst>
              <a:ext uri="{FF2B5EF4-FFF2-40B4-BE49-F238E27FC236}">
                <a16:creationId xmlns:a16="http://schemas.microsoft.com/office/drawing/2014/main" id="{01707970-0056-37AF-1DAD-9E05A3632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738" y="3755791"/>
            <a:ext cx="3811955" cy="25333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AC8E59-177E-FBA9-CB4A-927B530E8E6B}"/>
              </a:ext>
            </a:extLst>
          </p:cNvPr>
          <p:cNvSpPr txBox="1"/>
          <p:nvPr/>
        </p:nvSpPr>
        <p:spPr>
          <a:xfrm>
            <a:off x="5131738" y="6344670"/>
            <a:ext cx="6244308" cy="369332"/>
          </a:xfrm>
          <a:prstGeom prst="rect">
            <a:avLst/>
          </a:prstGeom>
          <a:noFill/>
        </p:spPr>
        <p:txBody>
          <a:bodyPr wrap="square">
            <a:spAutoFit/>
          </a:bodyPr>
          <a:lstStyle/>
          <a:p>
            <a:r>
              <a:rPr lang="ja-JP" altLang="ko-KR" dirty="0">
                <a:latin typeface="Meiryo" panose="020B0604030504040204" pitchFamily="34" charset="-128"/>
                <a:ea typeface="Meiryo" panose="020B0604030504040204" pitchFamily="34" charset="-128"/>
              </a:rPr>
              <a:t>懐石</a:t>
            </a:r>
            <a:r>
              <a:rPr lang="ja-JP" altLang="en-US" dirty="0">
                <a:latin typeface="Meiryo" panose="020B0604030504040204" pitchFamily="34" charset="-128"/>
                <a:ea typeface="Meiryo" panose="020B0604030504040204" pitchFamily="34" charset="-128"/>
              </a:rPr>
              <a:t>（かいせき）</a:t>
            </a:r>
            <a:endParaRPr lang="ko-KR" altLang="en-US" dirty="0"/>
          </a:p>
        </p:txBody>
      </p:sp>
      <p:sp>
        <p:nvSpPr>
          <p:cNvPr id="6" name="TextBox 5">
            <a:extLst>
              <a:ext uri="{FF2B5EF4-FFF2-40B4-BE49-F238E27FC236}">
                <a16:creationId xmlns:a16="http://schemas.microsoft.com/office/drawing/2014/main" id="{B3606066-15A4-1BCB-6F64-E4FE9C2567A2}"/>
              </a:ext>
            </a:extLst>
          </p:cNvPr>
          <p:cNvSpPr txBox="1"/>
          <p:nvPr/>
        </p:nvSpPr>
        <p:spPr>
          <a:xfrm>
            <a:off x="415775" y="6344670"/>
            <a:ext cx="6244308" cy="369332"/>
          </a:xfrm>
          <a:prstGeom prst="rect">
            <a:avLst/>
          </a:prstGeom>
          <a:noFill/>
        </p:spPr>
        <p:txBody>
          <a:bodyPr wrap="square">
            <a:spAutoFit/>
          </a:bodyPr>
          <a:lstStyle/>
          <a:p>
            <a:r>
              <a:rPr lang="ja-JP" altLang="ko-KR" dirty="0">
                <a:latin typeface="Meiryo" panose="020B0604030504040204" pitchFamily="34" charset="-128"/>
                <a:ea typeface="Meiryo" panose="020B0604030504040204" pitchFamily="34" charset="-128"/>
              </a:rPr>
              <a:t>料亭</a:t>
            </a:r>
            <a:r>
              <a:rPr lang="ja-JP" altLang="en-US" dirty="0">
                <a:latin typeface="Meiryo" panose="020B0604030504040204" pitchFamily="34" charset="-128"/>
                <a:ea typeface="Meiryo" panose="020B0604030504040204" pitchFamily="34" charset="-128"/>
              </a:rPr>
              <a:t>（りょうてい）</a:t>
            </a:r>
            <a:endParaRPr lang="ko-KR" altLang="en-US" dirty="0"/>
          </a:p>
        </p:txBody>
      </p:sp>
    </p:spTree>
    <p:extLst>
      <p:ext uri="{BB962C8B-B14F-4D97-AF65-F5344CB8AC3E}">
        <p14:creationId xmlns:p14="http://schemas.microsoft.com/office/powerpoint/2010/main" val="385526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DD2C5E-E193-61E7-8E7B-89511A8A0884}"/>
              </a:ext>
            </a:extLst>
          </p:cNvPr>
          <p:cNvSpPr>
            <a:spLocks noGrp="1"/>
          </p:cNvSpPr>
          <p:nvPr>
            <p:ph type="title"/>
          </p:nvPr>
        </p:nvSpPr>
        <p:spPr>
          <a:xfrm>
            <a:off x="0" y="18256"/>
            <a:ext cx="5965080" cy="607710"/>
          </a:xfrm>
        </p:spPr>
        <p:txBody>
          <a:bodyPr>
            <a:normAutofit/>
          </a:bodyPr>
          <a:lstStyle/>
          <a:p>
            <a:r>
              <a:rPr lang="ja-JP" altLang="en-US" sz="2400" b="1" dirty="0">
                <a:latin typeface="Meiryo" panose="020B0604030504040204" pitchFamily="34" charset="-128"/>
                <a:ea typeface="Meiryo" panose="020B0604030504040204" pitchFamily="34" charset="-128"/>
              </a:rPr>
              <a:t>旅行する時、一人？家族？友達？</a:t>
            </a:r>
            <a:endParaRPr lang="ko-KR" altLang="en-US" sz="2400" b="1" dirty="0">
              <a:latin typeface="Meiryo" panose="020B0604030504040204" pitchFamily="34" charset="-128"/>
            </a:endParaRPr>
          </a:p>
        </p:txBody>
      </p:sp>
      <p:sp>
        <p:nvSpPr>
          <p:cNvPr id="3" name="내용 개체 틀 2">
            <a:extLst>
              <a:ext uri="{FF2B5EF4-FFF2-40B4-BE49-F238E27FC236}">
                <a16:creationId xmlns:a16="http://schemas.microsoft.com/office/drawing/2014/main" id="{860A9706-DFCA-DD32-CB97-87CE277EF6D4}"/>
              </a:ext>
            </a:extLst>
          </p:cNvPr>
          <p:cNvSpPr>
            <a:spLocks noGrp="1"/>
          </p:cNvSpPr>
          <p:nvPr>
            <p:ph idx="1"/>
          </p:nvPr>
        </p:nvSpPr>
        <p:spPr>
          <a:xfrm>
            <a:off x="220929" y="797799"/>
            <a:ext cx="11132871" cy="5379164"/>
          </a:xfrm>
        </p:spPr>
        <p:txBody>
          <a:bodyPr/>
          <a:lstStyle/>
          <a:p>
            <a:r>
              <a:rPr lang="ja-JP" altLang="en-US" dirty="0"/>
              <a:t>一人旅を好みます。</a:t>
            </a:r>
            <a:endParaRPr lang="en-US" altLang="ja-JP" dirty="0"/>
          </a:p>
          <a:p>
            <a:r>
              <a:rPr lang="ja-JP" altLang="en-US" dirty="0"/>
              <a:t>満喫できない。</a:t>
            </a:r>
            <a:endParaRPr lang="en-US" altLang="ja-JP" dirty="0"/>
          </a:p>
          <a:p>
            <a:r>
              <a:rPr lang="ja-JP" altLang="en-US" dirty="0"/>
              <a:t>主人（しゅじん）</a:t>
            </a:r>
            <a:endParaRPr lang="en-US" altLang="ja-JP" dirty="0"/>
          </a:p>
          <a:p>
            <a:r>
              <a:rPr lang="ja-JP" altLang="en-US" dirty="0"/>
              <a:t>あまりこだわりがない人なので。。</a:t>
            </a:r>
            <a:endParaRPr lang="en-US" altLang="ja-JP" dirty="0"/>
          </a:p>
          <a:p>
            <a:r>
              <a:rPr lang="ja-JP" altLang="en-US" dirty="0"/>
              <a:t>夕食（ゆうしょく）</a:t>
            </a:r>
            <a:endParaRPr lang="en-US" altLang="ja-JP" dirty="0"/>
          </a:p>
          <a:p>
            <a:r>
              <a:rPr lang="ja-JP" altLang="en-US" dirty="0"/>
              <a:t>別に好みはありません。</a:t>
            </a:r>
            <a:endParaRPr lang="en-US" altLang="ja-JP" dirty="0"/>
          </a:p>
          <a:p>
            <a:r>
              <a:rPr lang="ja-JP" altLang="en-US" dirty="0"/>
              <a:t>別行動しましょう。</a:t>
            </a:r>
            <a:endParaRPr lang="en-US" altLang="ja-JP" dirty="0"/>
          </a:p>
          <a:p>
            <a:r>
              <a:rPr lang="ja-JP" altLang="en-US" dirty="0"/>
              <a:t>計画通りに動かないといけないので。。</a:t>
            </a:r>
            <a:endParaRPr lang="en-US" altLang="ja-JP" dirty="0"/>
          </a:p>
          <a:p>
            <a:endParaRPr lang="en-US" altLang="ja-JP" dirty="0"/>
          </a:p>
          <a:p>
            <a:endParaRPr lang="en-US" altLang="ja-JP" dirty="0"/>
          </a:p>
          <a:p>
            <a:endParaRPr lang="ko-KR" altLang="en-US" dirty="0"/>
          </a:p>
        </p:txBody>
      </p:sp>
    </p:spTree>
    <p:extLst>
      <p:ext uri="{BB962C8B-B14F-4D97-AF65-F5344CB8AC3E}">
        <p14:creationId xmlns:p14="http://schemas.microsoft.com/office/powerpoint/2010/main" val="337678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60E9A2-2BBC-8646-B040-8F830CA43048}"/>
              </a:ext>
            </a:extLst>
          </p:cNvPr>
          <p:cNvSpPr>
            <a:spLocks noGrp="1"/>
          </p:cNvSpPr>
          <p:nvPr>
            <p:ph type="title"/>
          </p:nvPr>
        </p:nvSpPr>
        <p:spPr>
          <a:xfrm>
            <a:off x="64949" y="18255"/>
            <a:ext cx="9668195" cy="908419"/>
          </a:xfrm>
        </p:spPr>
        <p:txBody>
          <a:bodyPr>
            <a:normAutofit/>
          </a:bodyPr>
          <a:lstStyle/>
          <a:p>
            <a:r>
              <a:rPr lang="ko-KR" altLang="en-US" sz="3600" dirty="0"/>
              <a:t>필사샘플 </a:t>
            </a:r>
            <a:r>
              <a:rPr lang="en-US" altLang="ko-KR" sz="3600" dirty="0"/>
              <a:t>(</a:t>
            </a:r>
            <a:r>
              <a:rPr lang="ko-KR" altLang="en-US" sz="3600" dirty="0"/>
              <a:t>수업자료</a:t>
            </a:r>
            <a:r>
              <a:rPr lang="en-US" altLang="ko-KR" sz="3600" dirty="0"/>
              <a:t>)</a:t>
            </a:r>
            <a:endParaRPr lang="ko-KR" altLang="en-US" sz="3600" dirty="0"/>
          </a:p>
        </p:txBody>
      </p:sp>
      <p:pic>
        <p:nvPicPr>
          <p:cNvPr id="7" name="그림 6" descr="텍스트, 친필, 공책, 종이이(가) 표시된 사진&#10;&#10;AI 생성 콘텐츠는 정확하지 않을 수 있습니다.">
            <a:extLst>
              <a:ext uri="{FF2B5EF4-FFF2-40B4-BE49-F238E27FC236}">
                <a16:creationId xmlns:a16="http://schemas.microsoft.com/office/drawing/2014/main" id="{BDCD1A07-BE38-F47C-6D5E-B2CD6C718E81}"/>
              </a:ext>
            </a:extLst>
          </p:cNvPr>
          <p:cNvPicPr>
            <a:picLocks noChangeAspect="1"/>
          </p:cNvPicPr>
          <p:nvPr/>
        </p:nvPicPr>
        <p:blipFill>
          <a:blip r:embed="rId2"/>
          <a:srcRect r="1684" b="8732"/>
          <a:stretch>
            <a:fillRect/>
          </a:stretch>
        </p:blipFill>
        <p:spPr>
          <a:xfrm>
            <a:off x="5409026" y="866379"/>
            <a:ext cx="5056891" cy="5570504"/>
          </a:xfrm>
          <a:prstGeom prst="rect">
            <a:avLst/>
          </a:prstGeom>
        </p:spPr>
      </p:pic>
      <p:pic>
        <p:nvPicPr>
          <p:cNvPr id="9" name="그림 8" descr="텍스트, 폰트, 번호, 문서이(가) 표시된 사진&#10;&#10;AI 생성 콘텐츠는 정확하지 않을 수 있습니다.">
            <a:extLst>
              <a:ext uri="{FF2B5EF4-FFF2-40B4-BE49-F238E27FC236}">
                <a16:creationId xmlns:a16="http://schemas.microsoft.com/office/drawing/2014/main" id="{2489AC2D-A684-E96E-39DC-342FF5A16A3A}"/>
              </a:ext>
            </a:extLst>
          </p:cNvPr>
          <p:cNvPicPr>
            <a:picLocks noChangeAspect="1"/>
          </p:cNvPicPr>
          <p:nvPr/>
        </p:nvPicPr>
        <p:blipFill>
          <a:blip r:embed="rId3"/>
          <a:stretch>
            <a:fillRect/>
          </a:stretch>
        </p:blipFill>
        <p:spPr>
          <a:xfrm>
            <a:off x="460118" y="750688"/>
            <a:ext cx="4553740" cy="5862181"/>
          </a:xfrm>
          <a:prstGeom prst="rect">
            <a:avLst/>
          </a:prstGeom>
        </p:spPr>
      </p:pic>
    </p:spTree>
    <p:extLst>
      <p:ext uri="{BB962C8B-B14F-4D97-AF65-F5344CB8AC3E}">
        <p14:creationId xmlns:p14="http://schemas.microsoft.com/office/powerpoint/2010/main" val="571921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3944C-3898-ADA5-6F95-14CCD02BB21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1953A5F-9209-E953-8035-A32CE8E39ED2}"/>
              </a:ext>
            </a:extLst>
          </p:cNvPr>
          <p:cNvSpPr>
            <a:spLocks noGrp="1"/>
          </p:cNvSpPr>
          <p:nvPr>
            <p:ph type="title"/>
          </p:nvPr>
        </p:nvSpPr>
        <p:spPr/>
        <p:txBody>
          <a:bodyPr/>
          <a:lstStyle/>
          <a:p>
            <a:r>
              <a:rPr lang="ko-KR" altLang="en-US" dirty="0"/>
              <a:t>숙제</a:t>
            </a:r>
          </a:p>
        </p:txBody>
      </p:sp>
      <p:sp>
        <p:nvSpPr>
          <p:cNvPr id="4" name="내용 개체 틀 2">
            <a:extLst>
              <a:ext uri="{FF2B5EF4-FFF2-40B4-BE49-F238E27FC236}">
                <a16:creationId xmlns:a16="http://schemas.microsoft.com/office/drawing/2014/main" id="{60477792-66DD-CA71-A9DC-8126DBBFDAC9}"/>
              </a:ext>
            </a:extLst>
          </p:cNvPr>
          <p:cNvSpPr>
            <a:spLocks noGrp="1"/>
          </p:cNvSpPr>
          <p:nvPr>
            <p:ph idx="1"/>
          </p:nvPr>
        </p:nvSpPr>
        <p:spPr>
          <a:xfrm>
            <a:off x="715461" y="1825625"/>
            <a:ext cx="10515600" cy="2930482"/>
          </a:xfrm>
        </p:spPr>
        <p:txBody>
          <a:bodyPr>
            <a:normAutofit/>
          </a:bodyPr>
          <a:lstStyle/>
          <a:p>
            <a:r>
              <a:rPr lang="ko-KR" altLang="en-US" sz="2400" dirty="0"/>
              <a:t>낭독연습 매일 조금씩</a:t>
            </a:r>
            <a:r>
              <a:rPr lang="en-US" altLang="ko-KR" sz="2400" dirty="0"/>
              <a:t>(</a:t>
            </a:r>
            <a:r>
              <a:rPr lang="ko-KR" altLang="en-US" sz="2400" dirty="0"/>
              <a:t>음성파일을 들으면서</a:t>
            </a:r>
            <a:r>
              <a:rPr lang="en-US" altLang="ko-KR" sz="2400" dirty="0"/>
              <a:t>)</a:t>
            </a:r>
          </a:p>
          <a:p>
            <a:r>
              <a:rPr lang="ko-KR" altLang="en-US" sz="2400" dirty="0"/>
              <a:t>필사 하기 </a:t>
            </a:r>
            <a:r>
              <a:rPr lang="en-US" altLang="ko-KR" sz="2400" dirty="0"/>
              <a:t>(</a:t>
            </a:r>
            <a:r>
              <a:rPr lang="ko-KR" altLang="en-US" sz="2400" dirty="0"/>
              <a:t>기사 내용</a:t>
            </a:r>
            <a:r>
              <a:rPr lang="en-US" altLang="ko-KR" sz="2400" dirty="0"/>
              <a:t>)_</a:t>
            </a:r>
            <a:r>
              <a:rPr lang="ko-KR" altLang="en-US" sz="2400" dirty="0" err="1"/>
              <a:t>단톡에</a:t>
            </a:r>
            <a:r>
              <a:rPr lang="ko-KR" altLang="en-US" sz="2400" dirty="0"/>
              <a:t> 제출</a:t>
            </a:r>
            <a:r>
              <a:rPr lang="en-US" altLang="ko-KR" sz="2400" dirty="0"/>
              <a:t>! (</a:t>
            </a:r>
            <a:r>
              <a:rPr lang="ko-KR" altLang="en-US" sz="2400" dirty="0" err="1"/>
              <a:t>토요일밤까지</a:t>
            </a:r>
            <a:r>
              <a:rPr lang="en-US" altLang="ko-KR" sz="2400" dirty="0"/>
              <a:t>)</a:t>
            </a:r>
          </a:p>
          <a:p>
            <a:r>
              <a:rPr lang="ko-KR" altLang="en-US" sz="2400" dirty="0"/>
              <a:t>한자 읽고 쓸 수 있도록 해주세요</a:t>
            </a:r>
            <a:r>
              <a:rPr lang="en-US" altLang="ko-KR" sz="2400" dirty="0"/>
              <a:t>!</a:t>
            </a:r>
          </a:p>
          <a:p>
            <a:r>
              <a:rPr lang="ko-KR" altLang="en-US" sz="2400" dirty="0"/>
              <a:t>문장 통으로 암기하기</a:t>
            </a:r>
            <a:r>
              <a:rPr lang="en-US" altLang="ko-KR" sz="2400" dirty="0"/>
              <a:t>!</a:t>
            </a:r>
          </a:p>
          <a:p>
            <a:r>
              <a:rPr lang="ko-KR" altLang="en-US" sz="2400" dirty="0" err="1"/>
              <a:t>일본지역외우기</a:t>
            </a:r>
            <a:r>
              <a:rPr lang="en-US" altLang="ko-KR" sz="2400" dirty="0"/>
              <a:t>(</a:t>
            </a:r>
            <a:r>
              <a:rPr lang="ko-KR" altLang="en-US" sz="2400" dirty="0"/>
              <a:t>간사이지방</a:t>
            </a:r>
            <a:r>
              <a:rPr lang="en-US" altLang="ko-KR" sz="2400" dirty="0"/>
              <a:t>)</a:t>
            </a:r>
          </a:p>
          <a:p>
            <a:r>
              <a:rPr lang="ko-KR" altLang="en-US" sz="2400" dirty="0"/>
              <a:t>다음주 회화 주제</a:t>
            </a:r>
            <a:r>
              <a:rPr lang="en-US" altLang="ko-KR" sz="2400" dirty="0"/>
              <a:t>: </a:t>
            </a:r>
            <a:r>
              <a:rPr lang="ko-KR" altLang="en-US" sz="2400" dirty="0"/>
              <a:t>내가 주로 시켜 먹는 배달요리 혹은 추천</a:t>
            </a:r>
            <a:r>
              <a:rPr lang="en-US" altLang="ko-KR" sz="2400" dirty="0"/>
              <a:t>!</a:t>
            </a:r>
          </a:p>
          <a:p>
            <a:endParaRPr lang="en-US" altLang="ko-KR" sz="2400" dirty="0">
              <a:highlight>
                <a:srgbClr val="FFFF00"/>
              </a:highlight>
            </a:endParaRPr>
          </a:p>
        </p:txBody>
      </p:sp>
    </p:spTree>
    <p:extLst>
      <p:ext uri="{BB962C8B-B14F-4D97-AF65-F5344CB8AC3E}">
        <p14:creationId xmlns:p14="http://schemas.microsoft.com/office/powerpoint/2010/main" val="1087488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E083A2-8471-D30D-202D-D2F6208C17D9}"/>
              </a:ext>
            </a:extLst>
          </p:cNvPr>
          <p:cNvSpPr>
            <a:spLocks noGrp="1"/>
          </p:cNvSpPr>
          <p:nvPr>
            <p:ph type="title"/>
          </p:nvPr>
        </p:nvSpPr>
        <p:spPr/>
        <p:txBody>
          <a:bodyPr/>
          <a:lstStyle/>
          <a:p>
            <a:r>
              <a:rPr lang="en-US" altLang="ko-KR" dirty="0"/>
              <a:t>1</a:t>
            </a:r>
            <a:r>
              <a:rPr lang="ko-KR" altLang="en-US" dirty="0"/>
              <a:t>월</a:t>
            </a:r>
            <a:r>
              <a:rPr lang="en-US" altLang="ko-KR" dirty="0"/>
              <a:t>3</a:t>
            </a:r>
            <a:r>
              <a:rPr lang="ko-KR" altLang="en-US" dirty="0"/>
              <a:t>주차</a:t>
            </a:r>
          </a:p>
        </p:txBody>
      </p:sp>
      <p:sp>
        <p:nvSpPr>
          <p:cNvPr id="3" name="내용 개체 틀 2">
            <a:extLst>
              <a:ext uri="{FF2B5EF4-FFF2-40B4-BE49-F238E27FC236}">
                <a16:creationId xmlns:a16="http://schemas.microsoft.com/office/drawing/2014/main" id="{6D7BB07C-A53F-675B-0B56-7A64ED10ACCF}"/>
              </a:ext>
            </a:extLst>
          </p:cNvPr>
          <p:cNvSpPr>
            <a:spLocks noGrp="1"/>
          </p:cNvSpPr>
          <p:nvPr>
            <p:ph idx="1"/>
          </p:nvPr>
        </p:nvSpPr>
        <p:spPr/>
        <p:txBody>
          <a:bodyPr/>
          <a:lstStyle/>
          <a:p>
            <a:r>
              <a:rPr lang="ko-KR" altLang="en-US" dirty="0"/>
              <a:t>단어시험</a:t>
            </a:r>
            <a:endParaRPr lang="en-US" altLang="ko-KR" dirty="0"/>
          </a:p>
          <a:p>
            <a:r>
              <a:rPr lang="ko-KR" altLang="en-US" dirty="0"/>
              <a:t>복습</a:t>
            </a:r>
            <a:endParaRPr lang="en-US" altLang="ko-KR" dirty="0"/>
          </a:p>
          <a:p>
            <a:r>
              <a:rPr lang="ko-KR" altLang="en-US" dirty="0"/>
              <a:t>불안증에 대해</a:t>
            </a:r>
            <a:endParaRPr lang="en-US" altLang="ko-KR" dirty="0"/>
          </a:p>
          <a:p>
            <a:r>
              <a:rPr lang="ko-KR" altLang="en-US" dirty="0"/>
              <a:t>회화</a:t>
            </a:r>
            <a:r>
              <a:rPr lang="en-US" altLang="ko-KR" dirty="0"/>
              <a:t>: </a:t>
            </a:r>
            <a:r>
              <a:rPr lang="ko-KR" altLang="en-US" dirty="0" err="1"/>
              <a:t>저메추</a:t>
            </a:r>
            <a:endParaRPr lang="en-US" altLang="ko-KR" dirty="0"/>
          </a:p>
          <a:p>
            <a:endParaRPr lang="en-US" altLang="ko-KR" dirty="0"/>
          </a:p>
        </p:txBody>
      </p:sp>
    </p:spTree>
    <p:extLst>
      <p:ext uri="{BB962C8B-B14F-4D97-AF65-F5344CB8AC3E}">
        <p14:creationId xmlns:p14="http://schemas.microsoft.com/office/powerpoint/2010/main" val="1574167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C818D7-2F0D-495A-725A-1C87B0A545E8}"/>
              </a:ext>
            </a:extLst>
          </p:cNvPr>
          <p:cNvSpPr>
            <a:spLocks noGrp="1"/>
          </p:cNvSpPr>
          <p:nvPr>
            <p:ph type="title"/>
          </p:nvPr>
        </p:nvSpPr>
        <p:spPr>
          <a:xfrm>
            <a:off x="0" y="18256"/>
            <a:ext cx="10515600" cy="583162"/>
          </a:xfrm>
        </p:spPr>
        <p:txBody>
          <a:bodyPr>
            <a:normAutofit/>
          </a:bodyPr>
          <a:lstStyle/>
          <a:p>
            <a:r>
              <a:rPr lang="ko-KR" altLang="en-US" sz="3200" dirty="0">
                <a:latin typeface="Meiryo" panose="020B0604030504040204" pitchFamily="34" charset="-128"/>
              </a:rPr>
              <a:t>단어시험</a:t>
            </a:r>
            <a:r>
              <a:rPr lang="ja-JP" altLang="en-US" sz="3200" dirty="0">
                <a:latin typeface="Meiryo" panose="020B0604030504040204" pitchFamily="34" charset="-128"/>
                <a:ea typeface="Meiryo" panose="020B0604030504040204" pitchFamily="34" charset="-128"/>
              </a:rPr>
              <a:t>（６：５６まで）</a:t>
            </a:r>
            <a:endParaRPr lang="ko-KR" altLang="en-US" sz="3200" dirty="0">
              <a:latin typeface="Meiryo" panose="020B0604030504040204" pitchFamily="34" charset="-128"/>
            </a:endParaRPr>
          </a:p>
        </p:txBody>
      </p:sp>
      <p:sp>
        <p:nvSpPr>
          <p:cNvPr id="3" name="내용 개체 틀 2">
            <a:extLst>
              <a:ext uri="{FF2B5EF4-FFF2-40B4-BE49-F238E27FC236}">
                <a16:creationId xmlns:a16="http://schemas.microsoft.com/office/drawing/2014/main" id="{CC54542F-6425-464D-D943-4B78DA7B4F80}"/>
              </a:ext>
            </a:extLst>
          </p:cNvPr>
          <p:cNvSpPr>
            <a:spLocks noGrp="1"/>
          </p:cNvSpPr>
          <p:nvPr>
            <p:ph idx="1"/>
          </p:nvPr>
        </p:nvSpPr>
        <p:spPr>
          <a:xfrm>
            <a:off x="196381" y="705745"/>
            <a:ext cx="11157419" cy="5879161"/>
          </a:xfrm>
        </p:spPr>
        <p:txBody>
          <a:bodyPr>
            <a:normAutofit/>
          </a:bodyPr>
          <a:lstStyle/>
          <a:p>
            <a:pPr marL="514350" indent="-514350">
              <a:buFont typeface="+mj-lt"/>
              <a:buAutoNum type="arabicPeriod"/>
            </a:pPr>
            <a:r>
              <a:rPr lang="ko-KR" altLang="en-US" dirty="0" err="1"/>
              <a:t>신경쓰이는</a:t>
            </a:r>
            <a:r>
              <a:rPr lang="en-US" altLang="ko-KR" dirty="0"/>
              <a:t>,</a:t>
            </a:r>
            <a:r>
              <a:rPr lang="ko-KR" altLang="en-US" dirty="0"/>
              <a:t>궁금한</a:t>
            </a:r>
            <a:endParaRPr lang="en-US" altLang="ko-KR" dirty="0"/>
          </a:p>
          <a:p>
            <a:pPr marL="514350" indent="-514350">
              <a:buFont typeface="+mj-lt"/>
              <a:buAutoNum type="arabicPeriod"/>
            </a:pPr>
            <a:r>
              <a:rPr lang="ko-KR" altLang="en-US" dirty="0"/>
              <a:t>테마</a:t>
            </a:r>
            <a:endParaRPr lang="en-US" altLang="ko-KR" dirty="0"/>
          </a:p>
          <a:p>
            <a:pPr marL="514350" indent="-514350">
              <a:buFont typeface="+mj-lt"/>
              <a:buAutoNum type="arabicPeriod"/>
            </a:pPr>
            <a:r>
              <a:rPr lang="ko-KR" altLang="en-US" dirty="0"/>
              <a:t>늘다</a:t>
            </a:r>
            <a:r>
              <a:rPr lang="en-US" altLang="ko-KR" dirty="0"/>
              <a:t>,</a:t>
            </a:r>
            <a:r>
              <a:rPr lang="ko-KR" altLang="en-US" dirty="0"/>
              <a:t>성장하다</a:t>
            </a:r>
            <a:endParaRPr lang="en-US" altLang="ko-KR" dirty="0"/>
          </a:p>
          <a:p>
            <a:pPr marL="514350" indent="-514350">
              <a:buFont typeface="+mj-lt"/>
              <a:buAutoNum type="arabicPeriod"/>
            </a:pPr>
            <a:r>
              <a:rPr lang="ko-KR" altLang="en-US" dirty="0"/>
              <a:t>데이터</a:t>
            </a:r>
            <a:endParaRPr lang="en-US" altLang="ko-KR" dirty="0"/>
          </a:p>
          <a:p>
            <a:pPr marL="514350" indent="-514350">
              <a:buFont typeface="+mj-lt"/>
              <a:buAutoNum type="arabicPeriod"/>
            </a:pPr>
            <a:r>
              <a:rPr lang="ko-KR" altLang="en-US" dirty="0"/>
              <a:t>호황</a:t>
            </a:r>
            <a:r>
              <a:rPr lang="en-US" altLang="ko-KR" dirty="0"/>
              <a:t>,</a:t>
            </a:r>
            <a:r>
              <a:rPr lang="ko-KR" altLang="en-US" dirty="0"/>
              <a:t>활황</a:t>
            </a:r>
            <a:endParaRPr lang="en-US" altLang="ko-KR" dirty="0"/>
          </a:p>
          <a:p>
            <a:pPr marL="514350" indent="-514350">
              <a:buFont typeface="+mj-lt"/>
              <a:buAutoNum type="arabicPeriod"/>
            </a:pPr>
            <a:r>
              <a:rPr lang="ko-KR" altLang="en-US" dirty="0"/>
              <a:t>메리트</a:t>
            </a:r>
            <a:r>
              <a:rPr lang="en-US" altLang="ko-KR" dirty="0"/>
              <a:t>(</a:t>
            </a:r>
            <a:r>
              <a:rPr lang="ko-KR" altLang="en-US" dirty="0"/>
              <a:t>장점</a:t>
            </a:r>
            <a:r>
              <a:rPr lang="en-US" altLang="ko-KR" dirty="0"/>
              <a:t>)</a:t>
            </a:r>
          </a:p>
          <a:p>
            <a:pPr marL="514350" indent="-514350">
              <a:buFont typeface="+mj-lt"/>
              <a:buAutoNum type="arabicPeriod"/>
            </a:pPr>
            <a:r>
              <a:rPr lang="ko-KR" altLang="en-US" dirty="0"/>
              <a:t>신경 </a:t>
            </a:r>
            <a:r>
              <a:rPr lang="ko-KR" altLang="en-US" dirty="0" err="1"/>
              <a:t>안써도</a:t>
            </a:r>
            <a:r>
              <a:rPr lang="ko-KR" altLang="en-US" dirty="0"/>
              <a:t> 된다</a:t>
            </a:r>
            <a:endParaRPr lang="en-US" altLang="ko-KR" dirty="0"/>
          </a:p>
          <a:p>
            <a:pPr marL="514350" indent="-514350">
              <a:buFont typeface="+mj-lt"/>
              <a:buAutoNum type="arabicPeriod"/>
            </a:pPr>
            <a:r>
              <a:rPr lang="ko-KR" altLang="en-US" dirty="0"/>
              <a:t>테마파크</a:t>
            </a:r>
            <a:endParaRPr lang="en-US" altLang="ko-KR" dirty="0"/>
          </a:p>
          <a:p>
            <a:pPr marL="514350" indent="-514350">
              <a:buFont typeface="+mj-lt"/>
              <a:buAutoNum type="arabicPeriod"/>
            </a:pPr>
            <a:r>
              <a:rPr lang="ko-KR" altLang="en-US" dirty="0"/>
              <a:t>괜찮다</a:t>
            </a:r>
            <a:r>
              <a:rPr lang="en-US" altLang="ko-KR" dirty="0"/>
              <a:t>(</a:t>
            </a:r>
            <a:r>
              <a:rPr lang="ja-JP" altLang="en-US" dirty="0"/>
              <a:t>大丈夫</a:t>
            </a:r>
            <a:r>
              <a:rPr lang="ko-KR" altLang="en-US" dirty="0"/>
              <a:t>말고</a:t>
            </a:r>
            <a:r>
              <a:rPr lang="en-US" altLang="ko-KR" dirty="0"/>
              <a:t>)</a:t>
            </a:r>
          </a:p>
          <a:p>
            <a:pPr marL="514350" indent="-514350">
              <a:buFont typeface="+mj-lt"/>
              <a:buAutoNum type="arabicPeriod"/>
            </a:pPr>
            <a:r>
              <a:rPr lang="ja-JP" altLang="en-US" dirty="0"/>
              <a:t>一人で行く最大のメリットは？（個人的な意見もオッケー！）</a:t>
            </a:r>
            <a:endParaRPr lang="en-US" altLang="ja-JP" dirty="0"/>
          </a:p>
          <a:p>
            <a:pPr marL="514350" indent="-514350">
              <a:buFont typeface="+mj-lt"/>
              <a:buAutoNum type="arabicPeriod"/>
            </a:pPr>
            <a:r>
              <a:rPr lang="ja-JP" altLang="en-US" dirty="0"/>
              <a:t>どこまで一人で行けます？</a:t>
            </a:r>
            <a:endParaRPr lang="en-US"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1962021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FC2755D-0F82-04BF-0625-89EAB062DC17}"/>
              </a:ext>
            </a:extLst>
          </p:cNvPr>
          <p:cNvSpPr>
            <a:spLocks noGrp="1"/>
          </p:cNvSpPr>
          <p:nvPr>
            <p:ph idx="1"/>
          </p:nvPr>
        </p:nvSpPr>
        <p:spPr>
          <a:xfrm>
            <a:off x="668923" y="816209"/>
            <a:ext cx="10537591" cy="4832979"/>
          </a:xfrm>
        </p:spPr>
        <p:txBody>
          <a:bodyPr>
            <a:normAutofit fontScale="77500" lnSpcReduction="20000"/>
          </a:bodyPr>
          <a:lstStyle/>
          <a:p>
            <a:pPr>
              <a:lnSpc>
                <a:spcPct val="160000"/>
              </a:lnSpc>
            </a:pPr>
            <a:r>
              <a:rPr lang="ja-JP" altLang="ko-KR" b="1" dirty="0">
                <a:latin typeface="Meiryo" panose="020B0604030504040204" pitchFamily="34" charset="-128"/>
                <a:ea typeface="Meiryo" panose="020B0604030504040204" pitchFamily="34" charset="-128"/>
              </a:rPr>
              <a:t>トランプ大統領　ベネズエラの大統領を捕まえてアメリカに移す</a:t>
            </a:r>
            <a:endParaRPr lang="ko-KR" altLang="ko-KR" dirty="0">
              <a:latin typeface="Meiryo" panose="020B0604030504040204" pitchFamily="34" charset="-128"/>
            </a:endParaRPr>
          </a:p>
          <a:p>
            <a:pPr>
              <a:lnSpc>
                <a:spcPct val="160000"/>
              </a:lnSpc>
            </a:pPr>
            <a:r>
              <a:rPr lang="ja-JP" altLang="ko-KR" b="1" dirty="0">
                <a:latin typeface="Meiryo" panose="020B0604030504040204" pitchFamily="34" charset="-128"/>
                <a:ea typeface="Meiryo" panose="020B0604030504040204" pitchFamily="34" charset="-128"/>
              </a:rPr>
              <a:t>南米</a:t>
            </a:r>
            <a:r>
              <a:rPr lang="ja-JP" altLang="ko-KR" dirty="0">
                <a:latin typeface="Meiryo" panose="020B0604030504040204" pitchFamily="34" charset="-128"/>
                <a:ea typeface="Meiryo" panose="020B0604030504040204" pitchFamily="34" charset="-128"/>
              </a:rPr>
              <a:t>の</a:t>
            </a:r>
            <a:r>
              <a:rPr lang="ja-JP" altLang="ko-KR" b="1" dirty="0">
                <a:latin typeface="Meiryo" panose="020B0604030504040204" pitchFamily="34" charset="-128"/>
                <a:ea typeface="Meiryo" panose="020B0604030504040204" pitchFamily="34" charset="-128"/>
              </a:rPr>
              <a:t>ベネズエラ</a:t>
            </a:r>
            <a:r>
              <a:rPr lang="ja-JP" altLang="ko-KR" dirty="0">
                <a:latin typeface="Meiryo" panose="020B0604030504040204" pitchFamily="34" charset="-128"/>
                <a:ea typeface="Meiryo" panose="020B0604030504040204" pitchFamily="34" charset="-128"/>
              </a:rPr>
              <a:t>についてのニュースです。</a:t>
            </a:r>
            <a:endParaRPr lang="ko-KR" altLang="ko-KR" dirty="0">
              <a:latin typeface="Meiryo" panose="020B0604030504040204" pitchFamily="34" charset="-128"/>
            </a:endParaRPr>
          </a:p>
          <a:p>
            <a:pPr>
              <a:lnSpc>
                <a:spcPct val="160000"/>
              </a:lnSpc>
            </a:pPr>
            <a:r>
              <a:rPr lang="ja-JP" altLang="ko-KR" b="1" dirty="0">
                <a:latin typeface="Meiryo" panose="020B0604030504040204" pitchFamily="34" charset="-128"/>
                <a:ea typeface="Meiryo" panose="020B0604030504040204" pitchFamily="34" charset="-128"/>
              </a:rPr>
              <a:t>アメリカ</a:t>
            </a:r>
            <a:r>
              <a:rPr lang="ja-JP" altLang="ko-KR" dirty="0">
                <a:latin typeface="Meiryo" panose="020B0604030504040204" pitchFamily="34" charset="-128"/>
                <a:ea typeface="Meiryo" panose="020B0604030504040204" pitchFamily="34" charset="-128"/>
              </a:rPr>
              <a:t>の軍は、</a:t>
            </a:r>
            <a:r>
              <a:rPr lang="en-US" altLang="ko-KR" dirty="0">
                <a:latin typeface="Meiryo" panose="020B0604030504040204" pitchFamily="34" charset="-128"/>
                <a:ea typeface="Meiryo" panose="020B0604030504040204" pitchFamily="34" charset="-128"/>
              </a:rPr>
              <a:t>3</a:t>
            </a:r>
            <a:r>
              <a:rPr lang="ja-JP" altLang="ko-KR" dirty="0">
                <a:latin typeface="Meiryo" panose="020B0604030504040204" pitchFamily="34" charset="-128"/>
                <a:ea typeface="Meiryo" panose="020B0604030504040204" pitchFamily="34" charset="-128"/>
              </a:rPr>
              <a:t>日、</a:t>
            </a:r>
            <a:r>
              <a:rPr lang="ja-JP" altLang="ko-KR" b="1" dirty="0">
                <a:latin typeface="Meiryo" panose="020B0604030504040204" pitchFamily="34" charset="-128"/>
                <a:ea typeface="Meiryo" panose="020B0604030504040204" pitchFamily="34" charset="-128"/>
              </a:rPr>
              <a:t>ベネズエラ</a:t>
            </a:r>
            <a:r>
              <a:rPr lang="ja-JP" altLang="ko-KR" dirty="0">
                <a:latin typeface="Meiryo" panose="020B0604030504040204" pitchFamily="34" charset="-128"/>
                <a:ea typeface="Meiryo" panose="020B0604030504040204" pitchFamily="34" charset="-128"/>
              </a:rPr>
              <a:t>に入って、</a:t>
            </a:r>
            <a:r>
              <a:rPr lang="ja-JP" altLang="ko-KR" b="1" dirty="0">
                <a:latin typeface="Meiryo" panose="020B0604030504040204" pitchFamily="34" charset="-128"/>
                <a:ea typeface="Meiryo" panose="020B0604030504040204" pitchFamily="34" charset="-128"/>
              </a:rPr>
              <a:t>マドゥーロ</a:t>
            </a:r>
            <a:r>
              <a:rPr lang="ja-JP" altLang="ko-KR" dirty="0">
                <a:latin typeface="Meiryo" panose="020B0604030504040204" pitchFamily="34" charset="-128"/>
                <a:ea typeface="Meiryo" panose="020B0604030504040204" pitchFamily="34" charset="-128"/>
              </a:rPr>
              <a:t>大統領を捕まえました。そして</a:t>
            </a:r>
            <a:r>
              <a:rPr lang="ja-JP" altLang="ko-KR" b="1" dirty="0">
                <a:latin typeface="Meiryo" panose="020B0604030504040204" pitchFamily="34" charset="-128"/>
                <a:ea typeface="Meiryo" panose="020B0604030504040204" pitchFamily="34" charset="-128"/>
              </a:rPr>
              <a:t>ニューヨーク</a:t>
            </a:r>
            <a:r>
              <a:rPr lang="ja-JP" altLang="ko-KR" dirty="0">
                <a:latin typeface="Meiryo" panose="020B0604030504040204" pitchFamily="34" charset="-128"/>
                <a:ea typeface="Meiryo" panose="020B0604030504040204" pitchFamily="34" charset="-128"/>
              </a:rPr>
              <a:t>に連れて行きました。</a:t>
            </a:r>
            <a:r>
              <a:rPr lang="ja-JP" altLang="ko-KR" b="1" dirty="0">
                <a:latin typeface="Meiryo" panose="020B0604030504040204" pitchFamily="34" charset="-128"/>
                <a:ea typeface="Meiryo" panose="020B0604030504040204" pitchFamily="34" charset="-128"/>
              </a:rPr>
              <a:t>アメリカ</a:t>
            </a:r>
            <a:r>
              <a:rPr lang="ja-JP" altLang="ko-KR" dirty="0">
                <a:latin typeface="Meiryo" panose="020B0604030504040204" pitchFamily="34" charset="-128"/>
                <a:ea typeface="Meiryo" panose="020B0604030504040204" pitchFamily="34" charset="-128"/>
              </a:rPr>
              <a:t>は</a:t>
            </a:r>
            <a:r>
              <a:rPr lang="ja-JP" altLang="ko-KR" b="1" dirty="0">
                <a:latin typeface="Meiryo" panose="020B0604030504040204" pitchFamily="34" charset="-128"/>
                <a:ea typeface="Meiryo" panose="020B0604030504040204" pitchFamily="34" charset="-128"/>
              </a:rPr>
              <a:t>マドゥーロ</a:t>
            </a:r>
            <a:r>
              <a:rPr lang="ja-JP" altLang="ko-KR" dirty="0">
                <a:latin typeface="Meiryo" panose="020B0604030504040204" pitchFamily="34" charset="-128"/>
                <a:ea typeface="Meiryo" panose="020B0604030504040204" pitchFamily="34" charset="-128"/>
              </a:rPr>
              <a:t>大統領が、麻薬の密輸に関係したとしています。</a:t>
            </a:r>
            <a:endParaRPr lang="ko-KR" altLang="ko-KR" dirty="0">
              <a:latin typeface="Meiryo" panose="020B0604030504040204" pitchFamily="34" charset="-128"/>
            </a:endParaRPr>
          </a:p>
          <a:p>
            <a:pPr>
              <a:lnSpc>
                <a:spcPct val="160000"/>
              </a:lnSpc>
            </a:pPr>
            <a:r>
              <a:rPr lang="ja-JP" altLang="ko-KR" b="1" dirty="0">
                <a:latin typeface="Meiryo" panose="020B0604030504040204" pitchFamily="34" charset="-128"/>
                <a:ea typeface="Meiryo" panose="020B0604030504040204" pitchFamily="34" charset="-128"/>
              </a:rPr>
              <a:t>ベネズエラ</a:t>
            </a:r>
            <a:r>
              <a:rPr lang="ja-JP" altLang="ko-KR" dirty="0">
                <a:latin typeface="Meiryo" panose="020B0604030504040204" pitchFamily="34" charset="-128"/>
                <a:ea typeface="Meiryo" panose="020B0604030504040204" pitchFamily="34" charset="-128"/>
              </a:rPr>
              <a:t>は国内に大統領がいなくなりました。記者たちは、</a:t>
            </a:r>
            <a:r>
              <a:rPr lang="ja-JP" altLang="ko-KR" b="1" dirty="0">
                <a:latin typeface="Meiryo" panose="020B0604030504040204" pitchFamily="34" charset="-128"/>
                <a:ea typeface="Meiryo" panose="020B0604030504040204" pitchFamily="34" charset="-128"/>
              </a:rPr>
              <a:t>トランプ</a:t>
            </a:r>
            <a:r>
              <a:rPr lang="ja-JP" altLang="ko-KR" dirty="0">
                <a:latin typeface="Meiryo" panose="020B0604030504040204" pitchFamily="34" charset="-128"/>
                <a:ea typeface="Meiryo" panose="020B0604030504040204" pitchFamily="34" charset="-128"/>
              </a:rPr>
              <a:t>大統領に誰が</a:t>
            </a:r>
            <a:r>
              <a:rPr lang="ja-JP" altLang="ko-KR" b="1" dirty="0">
                <a:latin typeface="Meiryo" panose="020B0604030504040204" pitchFamily="34" charset="-128"/>
                <a:ea typeface="Meiryo" panose="020B0604030504040204" pitchFamily="34" charset="-128"/>
              </a:rPr>
              <a:t>ベネズエラ</a:t>
            </a:r>
            <a:r>
              <a:rPr lang="ja-JP" altLang="ko-KR" dirty="0">
                <a:latin typeface="Meiryo" panose="020B0604030504040204" pitchFamily="34" charset="-128"/>
                <a:ea typeface="Meiryo" panose="020B0604030504040204" pitchFamily="34" charset="-128"/>
              </a:rPr>
              <a:t>の政治に責任を持つか聞きました。</a:t>
            </a:r>
            <a:r>
              <a:rPr lang="ja-JP" altLang="ko-KR" b="1" dirty="0">
                <a:latin typeface="Meiryo" panose="020B0604030504040204" pitchFamily="34" charset="-128"/>
                <a:ea typeface="Meiryo" panose="020B0604030504040204" pitchFamily="34" charset="-128"/>
              </a:rPr>
              <a:t>トランプ</a:t>
            </a:r>
            <a:r>
              <a:rPr lang="ja-JP" altLang="ko-KR" dirty="0">
                <a:latin typeface="Meiryo" panose="020B0604030504040204" pitchFamily="34" charset="-128"/>
                <a:ea typeface="Meiryo" panose="020B0604030504040204" pitchFamily="34" charset="-128"/>
              </a:rPr>
              <a:t>大統領は、</a:t>
            </a:r>
            <a:r>
              <a:rPr lang="ja-JP" altLang="ko-KR" b="1" dirty="0">
                <a:latin typeface="Meiryo" panose="020B0604030504040204" pitchFamily="34" charset="-128"/>
                <a:ea typeface="Meiryo" panose="020B0604030504040204" pitchFamily="34" charset="-128"/>
              </a:rPr>
              <a:t>アメリカ</a:t>
            </a:r>
            <a:r>
              <a:rPr lang="ja-JP" altLang="ko-KR" dirty="0">
                <a:latin typeface="Meiryo" panose="020B0604030504040204" pitchFamily="34" charset="-128"/>
                <a:ea typeface="Meiryo" panose="020B0604030504040204" pitchFamily="34" charset="-128"/>
              </a:rPr>
              <a:t>が</a:t>
            </a:r>
            <a:r>
              <a:rPr lang="ja-JP" altLang="ko-KR" b="1" dirty="0">
                <a:latin typeface="Meiryo" panose="020B0604030504040204" pitchFamily="34" charset="-128"/>
                <a:ea typeface="Meiryo" panose="020B0604030504040204" pitchFamily="34" charset="-128"/>
              </a:rPr>
              <a:t>ベネズエラ</a:t>
            </a:r>
            <a:r>
              <a:rPr lang="ja-JP" altLang="ko-KR" dirty="0">
                <a:latin typeface="Meiryo" panose="020B0604030504040204" pitchFamily="34" charset="-128"/>
                <a:ea typeface="Meiryo" panose="020B0604030504040204" pitchFamily="34" charset="-128"/>
              </a:rPr>
              <a:t>のすべてのことに関係していくという考えを言いました。</a:t>
            </a:r>
            <a:endParaRPr lang="ko-KR" altLang="ko-KR" dirty="0">
              <a:latin typeface="Meiryo" panose="020B0604030504040204" pitchFamily="34" charset="-128"/>
            </a:endParaRPr>
          </a:p>
          <a:p>
            <a:endParaRPr lang="ko-KR" altLang="en-US" dirty="0"/>
          </a:p>
        </p:txBody>
      </p:sp>
    </p:spTree>
    <p:extLst>
      <p:ext uri="{BB962C8B-B14F-4D97-AF65-F5344CB8AC3E}">
        <p14:creationId xmlns:p14="http://schemas.microsoft.com/office/powerpoint/2010/main" val="2406828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33CDD3-3969-DE6B-D19D-FFF27B263340}"/>
              </a:ext>
            </a:extLst>
          </p:cNvPr>
          <p:cNvSpPr>
            <a:spLocks noGrp="1"/>
          </p:cNvSpPr>
          <p:nvPr>
            <p:ph type="title"/>
          </p:nvPr>
        </p:nvSpPr>
        <p:spPr/>
        <p:txBody>
          <a:bodyPr>
            <a:normAutofit/>
          </a:bodyPr>
          <a:lstStyle/>
          <a:p>
            <a:r>
              <a:rPr lang="ko-KR" altLang="en-US" sz="4000"/>
              <a:t>복습</a:t>
            </a:r>
          </a:p>
        </p:txBody>
      </p:sp>
      <p:sp>
        <p:nvSpPr>
          <p:cNvPr id="3" name="내용 개체 틀 2">
            <a:extLst>
              <a:ext uri="{FF2B5EF4-FFF2-40B4-BE49-F238E27FC236}">
                <a16:creationId xmlns:a16="http://schemas.microsoft.com/office/drawing/2014/main" id="{68D76EC5-323E-86EA-22DC-36F16D8204B6}"/>
              </a:ext>
            </a:extLst>
          </p:cNvPr>
          <p:cNvSpPr>
            <a:spLocks noGrp="1"/>
          </p:cNvSpPr>
          <p:nvPr>
            <p:ph idx="1"/>
          </p:nvPr>
        </p:nvSpPr>
        <p:spPr/>
        <p:txBody>
          <a:bodyPr/>
          <a:lstStyle/>
          <a:p>
            <a:pPr>
              <a:lnSpc>
                <a:spcPct val="150000"/>
              </a:lnSpc>
            </a:pPr>
            <a:r>
              <a:rPr lang="ja-JP" altLang="ko-KR" dirty="0">
                <a:latin typeface="Meiryo" panose="020B0604030504040204" pitchFamily="34" charset="-128"/>
                <a:ea typeface="Meiryo" panose="020B0604030504040204" pitchFamily="34" charset="-128"/>
              </a:rPr>
              <a:t>おひとり市場活況その背景とはということで、まずこちらの数字ご紹介しましょうか。 飲食店などの予約サイトを運営するオズモールが</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人での来店者数が</a:t>
            </a:r>
            <a:r>
              <a:rPr lang="en-US" altLang="ko-KR" dirty="0">
                <a:latin typeface="Meiryo" panose="020B0604030504040204" pitchFamily="34" charset="-128"/>
                <a:ea typeface="Meiryo" panose="020B0604030504040204" pitchFamily="34" charset="-128"/>
              </a:rPr>
              <a:t>2019</a:t>
            </a:r>
            <a:r>
              <a:rPr lang="ja-JP" altLang="ko-KR" dirty="0">
                <a:latin typeface="Meiryo" panose="020B0604030504040204" pitchFamily="34" charset="-128"/>
                <a:ea typeface="Meiryo" panose="020B0604030504040204" pitchFamily="34" charset="-128"/>
              </a:rPr>
              <a:t>年から去年にかけてこの</a:t>
            </a:r>
            <a:r>
              <a:rPr lang="en-US" altLang="ko-KR" dirty="0">
                <a:latin typeface="Meiryo" panose="020B0604030504040204" pitchFamily="34" charset="-128"/>
                <a:ea typeface="Meiryo" panose="020B0604030504040204" pitchFamily="34" charset="-128"/>
              </a:rPr>
              <a:t>5</a:t>
            </a:r>
            <a:r>
              <a:rPr lang="ja-JP" altLang="ko-KR" dirty="0">
                <a:latin typeface="Meiryo" panose="020B0604030504040204" pitchFamily="34" charset="-128"/>
                <a:ea typeface="Meiryo" panose="020B0604030504040204" pitchFamily="34" charset="-128"/>
              </a:rPr>
              <a:t>年間でこちら</a:t>
            </a:r>
            <a:r>
              <a:rPr lang="en-US" altLang="ko-KR" dirty="0">
                <a:latin typeface="Meiryo" panose="020B0604030504040204" pitchFamily="34" charset="-128"/>
                <a:ea typeface="Meiryo" panose="020B0604030504040204" pitchFamily="34" charset="-128"/>
              </a:rPr>
              <a:t>9.2</a:t>
            </a:r>
            <a:r>
              <a:rPr lang="ja-JP" altLang="ko-KR" dirty="0">
                <a:latin typeface="Meiryo" panose="020B0604030504040204" pitchFamily="34" charset="-128"/>
                <a:ea typeface="Meiryo" panose="020B0604030504040204" pitchFamily="34" charset="-128"/>
              </a:rPr>
              <a:t>倍に伸びたと発表したんですね。 </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2105217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DF8EF12B-7279-983A-F41E-B94C907BFE2B}"/>
              </a:ext>
            </a:extLst>
          </p:cNvPr>
          <p:cNvSpPr>
            <a:spLocks noGrp="1"/>
          </p:cNvSpPr>
          <p:nvPr>
            <p:ph idx="1"/>
          </p:nvPr>
        </p:nvSpPr>
        <p:spPr>
          <a:xfrm>
            <a:off x="604997" y="1126016"/>
            <a:ext cx="10515600" cy="4351338"/>
          </a:xfrm>
        </p:spPr>
        <p:txBody>
          <a:bodyPr>
            <a:normAutofit fontScale="92500" lnSpcReduction="20000"/>
          </a:bodyPr>
          <a:lstStyle/>
          <a:p>
            <a:pPr>
              <a:lnSpc>
                <a:spcPct val="150000"/>
              </a:lnSpc>
            </a:pPr>
            <a:r>
              <a:rPr lang="ja-JP" altLang="ko-KR" dirty="0">
                <a:latin typeface="Meiryo" panose="020B0604030504040204" pitchFamily="34" charset="-128"/>
                <a:ea typeface="Meiryo" panose="020B0604030504040204" pitchFamily="34" charset="-128"/>
              </a:rPr>
              <a:t>増えてますね。 </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すっごい増えてますよね。 本当に。 </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で、中でもアフタヌーンティやビュッフェがいずれも</a:t>
            </a:r>
            <a:r>
              <a:rPr lang="en-US" altLang="ko-KR" dirty="0">
                <a:latin typeface="Meiryo" panose="020B0604030504040204" pitchFamily="34" charset="-128"/>
                <a:ea typeface="Meiryo" panose="020B0604030504040204" pitchFamily="34" charset="-128"/>
              </a:rPr>
              <a:t>11</a:t>
            </a:r>
            <a:r>
              <a:rPr lang="ja-JP" altLang="ko-KR" dirty="0">
                <a:latin typeface="Meiryo" panose="020B0604030504040204" pitchFamily="34" charset="-128"/>
                <a:ea typeface="Meiryo" panose="020B0604030504040204" pitchFamily="34" charset="-128"/>
              </a:rPr>
              <a:t>倍ほど増えたということです。 ぬかりやさん、これ実感ってあります</a:t>
            </a:r>
            <a:r>
              <a:rPr lang="en-US" altLang="ko-KR" dirty="0">
                <a:latin typeface="Meiryo" panose="020B0604030504040204" pitchFamily="34" charset="-128"/>
                <a:ea typeface="Meiryo" panose="020B0604030504040204" pitchFamily="34" charset="-128"/>
              </a:rPr>
              <a:t>?</a:t>
            </a:r>
          </a:p>
          <a:p>
            <a:pPr>
              <a:lnSpc>
                <a:spcPct val="150000"/>
              </a:lnSpc>
            </a:pPr>
            <a:r>
              <a:rPr lang="ja-JP" altLang="ko-KR" dirty="0">
                <a:latin typeface="Meiryo" panose="020B0604030504040204" pitchFamily="34" charset="-128"/>
                <a:ea typeface="Meiryo" panose="020B0604030504040204" pitchFamily="34" charset="-128"/>
              </a:rPr>
              <a:t>ぬかりや：あの、実際私も</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人でビュッフェ行ったりするので、</a:t>
            </a:r>
            <a:r>
              <a:rPr lang="en-US" altLang="ko-KR" dirty="0">
                <a:latin typeface="Meiryo" panose="020B0604030504040204" pitchFamily="34" charset="-128"/>
                <a:ea typeface="Meiryo" panose="020B0604030504040204" pitchFamily="34" charset="-128"/>
              </a:rPr>
              <a:t> 1 </a:t>
            </a:r>
            <a:r>
              <a:rPr lang="ja-JP" altLang="ko-KR" dirty="0">
                <a:latin typeface="Meiryo" panose="020B0604030504040204" pitchFamily="34" charset="-128"/>
                <a:ea typeface="Meiryo" panose="020B0604030504040204" pitchFamily="34" charset="-128"/>
              </a:rPr>
              <a:t>人で行くの</a:t>
            </a:r>
            <a:r>
              <a:rPr lang="en-US" altLang="ko-KR" dirty="0">
                <a:latin typeface="Meiryo" panose="020B0604030504040204" pitchFamily="34" charset="-128"/>
                <a:ea typeface="Meiryo" panose="020B0604030504040204" pitchFamily="34" charset="-128"/>
              </a:rPr>
              <a:t>? </a:t>
            </a:r>
            <a:r>
              <a:rPr lang="ja-JP" altLang="ko-KR" dirty="0">
                <a:latin typeface="Meiryo" panose="020B0604030504040204" pitchFamily="34" charset="-128"/>
                <a:ea typeface="Meiryo" panose="020B0604030504040204" pitchFamily="34" charset="-128"/>
              </a:rPr>
              <a:t>行きます。もうあの、自分の好きなものを好きなタイミングで食べられて気を使わなくていいので結構いいですよ。 </a:t>
            </a:r>
            <a:endParaRPr lang="ko-KR" altLang="ko-KR" dirty="0">
              <a:latin typeface="Meiryo" panose="020B0604030504040204" pitchFamily="34" charset="-128"/>
            </a:endParaRPr>
          </a:p>
          <a:p>
            <a:pPr marL="0" indent="0">
              <a:lnSpc>
                <a:spcPct val="150000"/>
              </a:lnSpc>
              <a:buNone/>
            </a:pP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3656095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349DB75-ECB2-A190-1C64-C7E6D636CC92}"/>
              </a:ext>
            </a:extLst>
          </p:cNvPr>
          <p:cNvSpPr>
            <a:spLocks noGrp="1"/>
          </p:cNvSpPr>
          <p:nvPr>
            <p:ph idx="1"/>
          </p:nvPr>
        </p:nvSpPr>
        <p:spPr>
          <a:xfrm>
            <a:off x="668924" y="1374668"/>
            <a:ext cx="10605097" cy="4661146"/>
          </a:xfrm>
        </p:spPr>
        <p:txBody>
          <a:bodyPr/>
          <a:lstStyle/>
          <a:p>
            <a:pPr>
              <a:lnSpc>
                <a:spcPct val="150000"/>
              </a:lnSpc>
            </a:pPr>
            <a:r>
              <a:rPr lang="en-US" altLang="ko-KR" dirty="0">
                <a:latin typeface="Meiryo" panose="020B0604030504040204" pitchFamily="34" charset="-128"/>
                <a:ea typeface="Meiryo" panose="020B0604030504040204" pitchFamily="34" charset="-128"/>
              </a:rPr>
              <a:t>MC:</a:t>
            </a:r>
            <a:r>
              <a:rPr lang="ja-JP" altLang="ko-KR" dirty="0">
                <a:latin typeface="Meiryo" panose="020B0604030504040204" pitchFamily="34" charset="-128"/>
                <a:ea typeface="Meiryo" panose="020B0604030504040204" pitchFamily="34" charset="-128"/>
              </a:rPr>
              <a:t>それ誰かと行くんじゃなくて</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人で行くその</a:t>
            </a:r>
            <a:r>
              <a:rPr lang="ja-JP" altLang="ko-KR" dirty="0">
                <a:highlight>
                  <a:srgbClr val="FFFF00"/>
                </a:highlight>
                <a:latin typeface="Meiryo" panose="020B0604030504040204" pitchFamily="34" charset="-128"/>
                <a:ea typeface="Meiryo" panose="020B0604030504040204" pitchFamily="34" charset="-128"/>
              </a:rPr>
              <a:t>最大</a:t>
            </a:r>
            <a:r>
              <a:rPr lang="ja-JP" altLang="ko-KR" dirty="0">
                <a:latin typeface="Meiryo" panose="020B0604030504040204" pitchFamily="34" charset="-128"/>
                <a:ea typeface="Meiryo" panose="020B0604030504040204" pitchFamily="34" charset="-128"/>
              </a:rPr>
              <a:t>のメリットってどんなところです</a:t>
            </a:r>
            <a:r>
              <a:rPr lang="en-US" altLang="ko-KR" dirty="0">
                <a:latin typeface="Meiryo" panose="020B0604030504040204" pitchFamily="34" charset="-128"/>
                <a:ea typeface="Meiryo" panose="020B0604030504040204" pitchFamily="34" charset="-128"/>
              </a:rPr>
              <a:t>? </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ぬかりや：あの、計画せずにフラット行ったりするんですよ。なので、あらかじめ</a:t>
            </a:r>
            <a:r>
              <a:rPr lang="ja-JP" altLang="ko-KR" dirty="0">
                <a:highlight>
                  <a:srgbClr val="FFFF00"/>
                </a:highlight>
                <a:latin typeface="Meiryo" panose="020B0604030504040204" pitchFamily="34" charset="-128"/>
                <a:ea typeface="Meiryo" panose="020B0604030504040204" pitchFamily="34" charset="-128"/>
              </a:rPr>
              <a:t>予定</a:t>
            </a:r>
            <a:r>
              <a:rPr lang="ja-JP" altLang="ko-KR" dirty="0">
                <a:latin typeface="Meiryo" panose="020B0604030504040204" pitchFamily="34" charset="-128"/>
                <a:ea typeface="Meiryo" panose="020B0604030504040204" pitchFamily="34" charset="-128"/>
              </a:rPr>
              <a:t>をきめなくても自分が好きな時に</a:t>
            </a:r>
            <a:r>
              <a:rPr lang="ja-JP" altLang="en-US" dirty="0">
                <a:latin typeface="Meiryo" panose="020B0604030504040204" pitchFamily="34" charset="-128"/>
                <a:ea typeface="Meiryo" panose="020B0604030504040204" pitchFamily="34" charset="-128"/>
              </a:rPr>
              <a:t>ふらっ</a:t>
            </a:r>
            <a:r>
              <a:rPr lang="ja-JP" altLang="ko-KR" dirty="0">
                <a:latin typeface="Meiryo" panose="020B0604030504040204" pitchFamily="34" charset="-128"/>
                <a:ea typeface="Meiryo" panose="020B0604030504040204" pitchFamily="34" charset="-128"/>
              </a:rPr>
              <a:t>と行ってお腹いっぱい食べて帰るっていうのが醍醐味ですね。 </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3265356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D886AA8-37C3-58BD-59F2-18327CBF2A85}"/>
              </a:ext>
            </a:extLst>
          </p:cNvPr>
          <p:cNvSpPr>
            <a:spLocks noGrp="1"/>
          </p:cNvSpPr>
          <p:nvPr>
            <p:ph idx="1"/>
          </p:nvPr>
        </p:nvSpPr>
        <p:spPr>
          <a:xfrm>
            <a:off x="752283" y="1389905"/>
            <a:ext cx="10515600" cy="4351338"/>
          </a:xfrm>
        </p:spPr>
        <p:txBody>
          <a:bodyPr>
            <a:normAutofit fontScale="92500" lnSpcReduction="10000"/>
          </a:bodyPr>
          <a:lstStyle/>
          <a:p>
            <a:pPr>
              <a:lnSpc>
                <a:spcPct val="150000"/>
              </a:lnSpc>
            </a:pPr>
            <a:r>
              <a:rPr lang="en-US" altLang="ko-KR" dirty="0">
                <a:latin typeface="Meiryo" panose="020B0604030504040204" pitchFamily="34" charset="-128"/>
                <a:ea typeface="Meiryo" panose="020B0604030504040204" pitchFamily="34" charset="-128"/>
              </a:rPr>
              <a:t>MC :</a:t>
            </a:r>
            <a:r>
              <a:rPr lang="ja-JP" altLang="ko-KR" dirty="0">
                <a:latin typeface="Meiryo" panose="020B0604030504040204" pitchFamily="34" charset="-128"/>
                <a:ea typeface="Meiryo" panose="020B0604030504040204" pitchFamily="34" charset="-128"/>
              </a:rPr>
              <a:t>そうなんですね。え、でね、こんな数字もあります。今年もですね、去年と比べてなんですが、今年の</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月から</a:t>
            </a:r>
            <a:r>
              <a:rPr lang="en-US" altLang="ko-KR" dirty="0">
                <a:latin typeface="Meiryo" panose="020B0604030504040204" pitchFamily="34" charset="-128"/>
                <a:ea typeface="Meiryo" panose="020B0604030504040204" pitchFamily="34" charset="-128"/>
              </a:rPr>
              <a:t>9</a:t>
            </a:r>
            <a:r>
              <a:rPr lang="ja-JP" altLang="ko-KR" dirty="0">
                <a:latin typeface="Meiryo" panose="020B0604030504040204" pitchFamily="34" charset="-128"/>
                <a:ea typeface="Meiryo" panose="020B0604030504040204" pitchFamily="34" charset="-128"/>
              </a:rPr>
              <a:t>月で、この同じ時期と比べて、え、去年と比べて</a:t>
            </a:r>
            <a:r>
              <a:rPr lang="en-US" altLang="ko-KR" dirty="0">
                <a:latin typeface="Meiryo" panose="020B0604030504040204" pitchFamily="34" charset="-128"/>
                <a:ea typeface="Meiryo" panose="020B0604030504040204" pitchFamily="34" charset="-128"/>
              </a:rPr>
              <a:t> 1.2</a:t>
            </a:r>
            <a:r>
              <a:rPr lang="ja-JP" altLang="ko-KR" dirty="0">
                <a:latin typeface="Meiryo" panose="020B0604030504040204" pitchFamily="34" charset="-128"/>
                <a:ea typeface="Meiryo" panose="020B0604030504040204" pitchFamily="34" charset="-128"/>
              </a:rPr>
              <a:t>倍ということで、やはりこの</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年間見てもこのまま伸びそうなんじゃないかということなんですね。ま、こうやって</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人でご飯を食べに行くという方が増えているという数字がね、え、出ているということなんですが、どうでしょうか</a:t>
            </a:r>
            <a:r>
              <a:rPr lang="en-US" altLang="ko-KR" dirty="0">
                <a:latin typeface="Meiryo" panose="020B0604030504040204" pitchFamily="34" charset="-128"/>
                <a:ea typeface="Meiryo" panose="020B0604030504040204" pitchFamily="34" charset="-128"/>
              </a:rPr>
              <a:t>? </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のうがわさんは</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人でご飯行ったりします？</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166697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11578E3-B353-34A2-5EC7-C66BFE87BC59}"/>
              </a:ext>
            </a:extLst>
          </p:cNvPr>
          <p:cNvSpPr>
            <a:spLocks noGrp="1"/>
          </p:cNvSpPr>
          <p:nvPr>
            <p:ph idx="1"/>
          </p:nvPr>
        </p:nvSpPr>
        <p:spPr>
          <a:xfrm>
            <a:off x="576869" y="866706"/>
            <a:ext cx="11046443" cy="5116784"/>
          </a:xfrm>
        </p:spPr>
        <p:txBody>
          <a:bodyPr>
            <a:normAutofit fontScale="85000" lnSpcReduction="10000"/>
          </a:bodyPr>
          <a:lstStyle/>
          <a:p>
            <a:pPr>
              <a:lnSpc>
                <a:spcPct val="150000"/>
              </a:lnSpc>
            </a:pPr>
            <a:r>
              <a:rPr lang="ja-JP" altLang="ko-KR" dirty="0">
                <a:latin typeface="Meiryo" panose="020B0604030504040204" pitchFamily="34" charset="-128"/>
                <a:ea typeface="Meiryo" panose="020B0604030504040204" pitchFamily="34" charset="-128"/>
              </a:rPr>
              <a:t>あ、そうなんですね。はい。</a:t>
            </a:r>
            <a:r>
              <a:rPr lang="ja-JP" altLang="ko-KR" dirty="0">
                <a:highlight>
                  <a:srgbClr val="FFFF00"/>
                </a:highlight>
                <a:latin typeface="Meiryo" panose="020B0604030504040204" pitchFamily="34" charset="-128"/>
                <a:ea typeface="Meiryo" panose="020B0604030504040204" pitchFamily="34" charset="-128"/>
              </a:rPr>
              <a:t>正解</a:t>
            </a:r>
            <a:r>
              <a:rPr lang="ja-JP" altLang="ko-KR" dirty="0">
                <a:latin typeface="Meiryo" panose="020B0604030504040204" pitchFamily="34" charset="-128"/>
                <a:ea typeface="Meiryo" panose="020B0604030504040204" pitchFamily="34" charset="-128"/>
              </a:rPr>
              <a:t>このようになりました。</a:t>
            </a:r>
            <a:r>
              <a:rPr lang="en-US" altLang="ko-KR" dirty="0">
                <a:latin typeface="Meiryo" panose="020B0604030504040204" pitchFamily="34" charset="-128"/>
                <a:ea typeface="Meiryo" panose="020B0604030504040204" pitchFamily="34" charset="-128"/>
              </a:rPr>
              <a:t> 7</a:t>
            </a:r>
            <a:r>
              <a:rPr lang="ja-JP" altLang="ko-KR" dirty="0">
                <a:latin typeface="Meiryo" panose="020B0604030504040204" pitchFamily="34" charset="-128"/>
                <a:ea typeface="Meiryo" panose="020B0604030504040204" pitchFamily="34" charset="-128"/>
              </a:rPr>
              <a:t>割くらいの方が</a:t>
            </a:r>
            <a:r>
              <a:rPr lang="en-US" altLang="ko-KR" dirty="0">
                <a:latin typeface="Meiryo" panose="020B0604030504040204" pitchFamily="34" charset="-128"/>
                <a:ea typeface="Meiryo" panose="020B0604030504040204" pitchFamily="34" charset="-128"/>
              </a:rPr>
              <a:t>1 </a:t>
            </a:r>
            <a:r>
              <a:rPr lang="ja-JP" altLang="ko-KR" dirty="0">
                <a:latin typeface="Meiryo" panose="020B0604030504040204" pitchFamily="34" charset="-128"/>
                <a:ea typeface="Meiryo" panose="020B0604030504040204" pitchFamily="34" charset="-128"/>
              </a:rPr>
              <a:t>人で行けるよって言ってましたね。で、他</a:t>
            </a:r>
            <a:r>
              <a:rPr lang="ja-JP" altLang="en-US" dirty="0">
                <a:latin typeface="Meiryo" panose="020B0604030504040204" pitchFamily="34" charset="-128"/>
                <a:ea typeface="Meiryo" panose="020B0604030504040204" pitchFamily="34" charset="-128"/>
              </a:rPr>
              <a:t>、</a:t>
            </a:r>
            <a:r>
              <a:rPr lang="ja-JP" altLang="ko-KR" dirty="0">
                <a:latin typeface="Meiryo" panose="020B0604030504040204" pitchFamily="34" charset="-128"/>
                <a:ea typeface="Meiryo" panose="020B0604030504040204" pitchFamily="34" charset="-128"/>
              </a:rPr>
              <a:t>見てみますと、国内旅行がおよそ半分</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人でいけるよね。</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カラオケ</a:t>
            </a:r>
            <a:r>
              <a:rPr lang="en-US" altLang="ko-KR" dirty="0">
                <a:latin typeface="Meiryo" panose="020B0604030504040204" pitchFamily="34" charset="-128"/>
                <a:ea typeface="Meiryo" panose="020B0604030504040204" pitchFamily="34" charset="-128"/>
              </a:rPr>
              <a:t>4</a:t>
            </a:r>
            <a:r>
              <a:rPr lang="ja-JP" altLang="ko-KR" dirty="0">
                <a:latin typeface="Meiryo" panose="020B0604030504040204" pitchFamily="34" charset="-128"/>
                <a:ea typeface="Meiryo" panose="020B0604030504040204" pitchFamily="34" charset="-128"/>
              </a:rPr>
              <a:t>割、ライブ、コンサートも</a:t>
            </a:r>
            <a:r>
              <a:rPr lang="en-US" altLang="ko-KR" dirty="0">
                <a:latin typeface="Meiryo" panose="020B0604030504040204" pitchFamily="34" charset="-128"/>
                <a:ea typeface="Meiryo" panose="020B0604030504040204" pitchFamily="34" charset="-128"/>
              </a:rPr>
              <a:t>4</a:t>
            </a:r>
            <a:r>
              <a:rPr lang="ja-JP" altLang="ko-KR" dirty="0">
                <a:latin typeface="Meiryo" panose="020B0604030504040204" pitchFamily="34" charset="-128"/>
                <a:ea typeface="Meiryo" panose="020B0604030504040204" pitchFamily="34" charset="-128"/>
              </a:rPr>
              <a:t>割、スポーツ観戦も</a:t>
            </a:r>
            <a:r>
              <a:rPr lang="ja-JP" altLang="en-US" dirty="0">
                <a:latin typeface="Meiryo" panose="020B0604030504040204" pitchFamily="34" charset="-128"/>
                <a:ea typeface="Meiryo" panose="020B0604030504040204" pitchFamily="34" charset="-128"/>
              </a:rPr>
              <a:t>。。</a:t>
            </a:r>
            <a:r>
              <a:rPr lang="ja-JP" altLang="ko-KR" dirty="0">
                <a:latin typeface="Meiryo" panose="020B0604030504040204" pitchFamily="34" charset="-128"/>
                <a:ea typeface="Meiryo" panose="020B0604030504040204" pitchFamily="34" charset="-128"/>
              </a:rPr>
              <a:t>ま</a:t>
            </a:r>
            <a:r>
              <a:rPr lang="ja-JP" altLang="en-US" dirty="0">
                <a:latin typeface="Meiryo" panose="020B0604030504040204" pitchFamily="34" charset="-128"/>
                <a:ea typeface="Meiryo" panose="020B0604030504040204" pitchFamily="34" charset="-128"/>
              </a:rPr>
              <a:t>。</a:t>
            </a:r>
            <a:r>
              <a:rPr lang="ja-JP" altLang="ko-KR" dirty="0">
                <a:latin typeface="Meiryo" panose="020B0604030504040204" pitchFamily="34" charset="-128"/>
                <a:ea typeface="Meiryo" panose="020B0604030504040204" pitchFamily="34" charset="-128"/>
              </a:rPr>
              <a:t>大体</a:t>
            </a:r>
            <a:r>
              <a:rPr lang="en-US" altLang="ko-KR" dirty="0">
                <a:latin typeface="Meiryo" panose="020B0604030504040204" pitchFamily="34" charset="-128"/>
                <a:ea typeface="Meiryo" panose="020B0604030504040204" pitchFamily="34" charset="-128"/>
              </a:rPr>
              <a:t>4</a:t>
            </a:r>
            <a:r>
              <a:rPr lang="ja-JP" altLang="ko-KR" dirty="0">
                <a:latin typeface="Meiryo" panose="020B0604030504040204" pitchFamily="34" charset="-128"/>
                <a:ea typeface="Meiryo" panose="020B0604030504040204" pitchFamily="34" charset="-128"/>
              </a:rPr>
              <a:t>割ということになったわけなんですね。ただここからですよ、ご覧ください。</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海外旅行も</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人で行きますよっていう方が２１％。さらに、テーマパーク遊園地が</a:t>
            </a:r>
            <a:r>
              <a:rPr lang="en-US" altLang="ko-KR" dirty="0">
                <a:latin typeface="Meiryo" panose="020B0604030504040204" pitchFamily="34" charset="-128"/>
                <a:ea typeface="Meiryo" panose="020B0604030504040204" pitchFamily="34" charset="-128"/>
              </a:rPr>
              <a:t>18%</a:t>
            </a:r>
            <a:r>
              <a:rPr lang="ja-JP" altLang="en-US" dirty="0">
                <a:latin typeface="Meiryo" panose="020B0604030504040204" pitchFamily="34" charset="-128"/>
                <a:ea typeface="Meiryo" panose="020B0604030504040204" pitchFamily="34" charset="-128"/>
              </a:rPr>
              <a:t>。。</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人でいける。</a:t>
            </a:r>
            <a:endParaRPr lang="en-US" altLang="ja-JP" dirty="0">
              <a:latin typeface="Meiryo" panose="020B0604030504040204" pitchFamily="34" charset="-128"/>
              <a:ea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私ここまでは行けるんですけど、テーマパーク、遊園地はまだ</a:t>
            </a:r>
            <a:r>
              <a:rPr lang="en-US" altLang="ko-KR" dirty="0">
                <a:latin typeface="Meiryo" panose="020B0604030504040204" pitchFamily="34" charset="-128"/>
                <a:ea typeface="Meiryo" panose="020B0604030504040204" pitchFamily="34" charset="-128"/>
              </a:rPr>
              <a:t> 1 </a:t>
            </a:r>
            <a:r>
              <a:rPr lang="ja-JP" altLang="ko-KR" dirty="0">
                <a:latin typeface="Meiryo" panose="020B0604030504040204" pitchFamily="34" charset="-128"/>
                <a:ea typeface="Meiryo" panose="020B0604030504040204" pitchFamily="34" charset="-128"/>
              </a:rPr>
              <a:t>人で行ったことないんですが、山崎さん、これ見て共感できます</a:t>
            </a:r>
            <a:r>
              <a:rPr lang="en-US" altLang="ko-KR" dirty="0">
                <a:latin typeface="Meiryo" panose="020B0604030504040204" pitchFamily="34" charset="-128"/>
                <a:ea typeface="Meiryo" panose="020B0604030504040204" pitchFamily="34" charset="-128"/>
              </a:rPr>
              <a:t>? </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2380637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E4BCC67-57ED-3D52-C102-8A9D712E0488}"/>
              </a:ext>
            </a:extLst>
          </p:cNvPr>
          <p:cNvSpPr>
            <a:spLocks noGrp="1"/>
          </p:cNvSpPr>
          <p:nvPr>
            <p:ph idx="1"/>
          </p:nvPr>
        </p:nvSpPr>
        <p:spPr>
          <a:xfrm>
            <a:off x="635682" y="1807214"/>
            <a:ext cx="10515600" cy="4351338"/>
          </a:xfrm>
        </p:spPr>
        <p:txBody>
          <a:bodyPr/>
          <a:lstStyle/>
          <a:p>
            <a:pPr>
              <a:lnSpc>
                <a:spcPct val="150000"/>
              </a:lnSpc>
            </a:pPr>
            <a:r>
              <a:rPr lang="en-US" altLang="ko-KR" dirty="0">
                <a:latin typeface="Meiryo" panose="020B0604030504040204" pitchFamily="34" charset="-128"/>
                <a:ea typeface="Meiryo" panose="020B0604030504040204" pitchFamily="34" charset="-128"/>
              </a:rPr>
              <a:t>MC </a:t>
            </a:r>
            <a:r>
              <a:rPr lang="ja-JP" altLang="ko-KR" dirty="0">
                <a:latin typeface="Meiryo" panose="020B0604030504040204" pitchFamily="34" charset="-128"/>
                <a:ea typeface="Meiryo" panose="020B0604030504040204" pitchFamily="34" charset="-128"/>
              </a:rPr>
              <a:t>結構やっぱ</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人で行けるっていうこうね、範囲が、ま、あの、昔に比べて多くなってるのかなっていう風に印象持つ方もいるかもしれません。</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町の皆さんにもね。 ボーダーライン聞いてきました。ご覧ください。 </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2939896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4EE888-FDBF-957D-1C8E-769079C6EFD8}"/>
              </a:ext>
            </a:extLst>
          </p:cNvPr>
          <p:cNvSpPr>
            <a:spLocks noGrp="1"/>
          </p:cNvSpPr>
          <p:nvPr>
            <p:ph type="ctrTitle"/>
          </p:nvPr>
        </p:nvSpPr>
        <p:spPr>
          <a:xfrm>
            <a:off x="1481041" y="3152576"/>
            <a:ext cx="9144000" cy="2387600"/>
          </a:xfrm>
        </p:spPr>
        <p:txBody>
          <a:bodyPr>
            <a:normAutofit fontScale="90000"/>
          </a:bodyPr>
          <a:lstStyle/>
          <a:p>
            <a:pPr algn="l"/>
            <a:r>
              <a:rPr lang="en-US" altLang="ko-KR" dirty="0">
                <a:latin typeface="Calibri" panose="020F0502020204030204" pitchFamily="34" charset="0"/>
                <a:ea typeface="Calibri" panose="020F0502020204030204" pitchFamily="34" charset="0"/>
                <a:cs typeface="Calibri" panose="020F0502020204030204" pitchFamily="34" charset="0"/>
              </a:rPr>
              <a:t>1)</a:t>
            </a:r>
            <a:r>
              <a:rPr lang="ko-KR" altLang="en-US" dirty="0" err="1">
                <a:latin typeface="Calibri" panose="020F0502020204030204" pitchFamily="34" charset="0"/>
                <a:cs typeface="Calibri" panose="020F0502020204030204" pitchFamily="34" charset="0"/>
              </a:rPr>
              <a:t>통암기</a:t>
            </a:r>
            <a:br>
              <a:rPr lang="en-US" altLang="ko-KR" dirty="0">
                <a:latin typeface="Calibri" panose="020F0502020204030204" pitchFamily="34" charset="0"/>
                <a:ea typeface="Calibri" panose="020F0502020204030204" pitchFamily="34" charset="0"/>
                <a:cs typeface="Calibri" panose="020F0502020204030204" pitchFamily="34" charset="0"/>
              </a:rPr>
            </a:br>
            <a:r>
              <a:rPr lang="en-US" altLang="ko-KR" dirty="0">
                <a:latin typeface="Calibri" panose="020F0502020204030204" pitchFamily="34" charset="0"/>
                <a:ea typeface="Calibri" panose="020F0502020204030204" pitchFamily="34" charset="0"/>
                <a:cs typeface="Calibri" panose="020F0502020204030204" pitchFamily="34" charset="0"/>
              </a:rPr>
              <a:t>2)</a:t>
            </a:r>
            <a:r>
              <a:rPr lang="ko-KR" altLang="en-US" dirty="0">
                <a:latin typeface="Calibri" panose="020F0502020204030204" pitchFamily="34" charset="0"/>
                <a:cs typeface="Calibri" panose="020F0502020204030204" pitchFamily="34" charset="0"/>
              </a:rPr>
              <a:t>필사</a:t>
            </a:r>
            <a:r>
              <a:rPr lang="en-US" altLang="ko-KR" sz="4900" dirty="0">
                <a:latin typeface="Calibri" panose="020F0502020204030204" pitchFamily="34" charset="0"/>
                <a:ea typeface="Calibri" panose="020F0502020204030204" pitchFamily="34" charset="0"/>
                <a:cs typeface="Calibri" panose="020F0502020204030204" pitchFamily="34" charset="0"/>
              </a:rPr>
              <a:t>(</a:t>
            </a:r>
            <a:r>
              <a:rPr lang="ko-KR" altLang="en-US" sz="4900" dirty="0">
                <a:latin typeface="Calibri" panose="020F0502020204030204" pitchFamily="34" charset="0"/>
                <a:cs typeface="Calibri" panose="020F0502020204030204" pitchFamily="34" charset="0"/>
              </a:rPr>
              <a:t>인증샷 보내주세요</a:t>
            </a:r>
            <a:r>
              <a:rPr lang="en-US" altLang="ko-KR" sz="4900" dirty="0">
                <a:latin typeface="Calibri" panose="020F0502020204030204" pitchFamily="34" charset="0"/>
                <a:ea typeface="Calibri" panose="020F0502020204030204" pitchFamily="34" charset="0"/>
                <a:cs typeface="Calibri" panose="020F0502020204030204" pitchFamily="34" charset="0"/>
              </a:rPr>
              <a:t>_</a:t>
            </a:r>
            <a:r>
              <a:rPr lang="ko-KR" altLang="en-US" sz="4900" dirty="0" err="1">
                <a:latin typeface="Calibri" panose="020F0502020204030204" pitchFamily="34" charset="0"/>
                <a:cs typeface="Calibri" panose="020F0502020204030204" pitchFamily="34" charset="0"/>
              </a:rPr>
              <a:t>단톡에</a:t>
            </a:r>
            <a:r>
              <a:rPr lang="en-US" altLang="ko-KR" sz="4900" dirty="0">
                <a:latin typeface="Calibri" panose="020F0502020204030204" pitchFamily="34" charset="0"/>
                <a:ea typeface="Calibri" panose="020F0502020204030204" pitchFamily="34" charset="0"/>
                <a:cs typeface="Calibri" panose="020F0502020204030204" pitchFamily="34" charset="0"/>
              </a:rPr>
              <a:t>)</a:t>
            </a:r>
            <a:br>
              <a:rPr lang="en-US" altLang="ko-KR" dirty="0">
                <a:latin typeface="Calibri" panose="020F0502020204030204" pitchFamily="34" charset="0"/>
                <a:ea typeface="Calibri" panose="020F0502020204030204" pitchFamily="34" charset="0"/>
                <a:cs typeface="Calibri" panose="020F0502020204030204" pitchFamily="34" charset="0"/>
              </a:rPr>
            </a:br>
            <a:r>
              <a:rPr lang="en-US" altLang="ko-KR" dirty="0">
                <a:latin typeface="Calibri" panose="020F0502020204030204" pitchFamily="34" charset="0"/>
                <a:ea typeface="Calibri" panose="020F0502020204030204" pitchFamily="34" charset="0"/>
                <a:cs typeface="Calibri" panose="020F0502020204030204" pitchFamily="34" charset="0"/>
              </a:rPr>
              <a:t>3)</a:t>
            </a:r>
            <a:r>
              <a:rPr lang="ko-KR" altLang="en-US" dirty="0">
                <a:latin typeface="Calibri" panose="020F0502020204030204" pitchFamily="34" charset="0"/>
                <a:cs typeface="Calibri" panose="020F0502020204030204" pitchFamily="34" charset="0"/>
              </a:rPr>
              <a:t>한자쓰기 가능</a:t>
            </a:r>
            <a:br>
              <a:rPr lang="en-US" altLang="ko-KR" dirty="0">
                <a:latin typeface="Calibri" panose="020F0502020204030204" pitchFamily="34" charset="0"/>
                <a:ea typeface="Calibri" panose="020F0502020204030204" pitchFamily="34" charset="0"/>
                <a:cs typeface="Calibri" panose="020F0502020204030204" pitchFamily="34" charset="0"/>
              </a:rPr>
            </a:br>
            <a:r>
              <a:rPr lang="en-US" altLang="ko-KR" dirty="0">
                <a:latin typeface="Calibri" panose="020F0502020204030204" pitchFamily="34" charset="0"/>
                <a:ea typeface="Calibri" panose="020F0502020204030204" pitchFamily="34" charset="0"/>
                <a:cs typeface="Calibri" panose="020F0502020204030204" pitchFamily="34" charset="0"/>
              </a:rPr>
              <a:t>4)</a:t>
            </a:r>
            <a:r>
              <a:rPr lang="ko-KR" altLang="en-US" dirty="0">
                <a:latin typeface="Calibri" panose="020F0502020204030204" pitchFamily="34" charset="0"/>
                <a:cs typeface="Calibri" panose="020F0502020204030204" pitchFamily="34" charset="0"/>
              </a:rPr>
              <a:t>낭독연습 매일</a:t>
            </a:r>
            <a:br>
              <a:rPr lang="en-US" altLang="ko-KR" dirty="0"/>
            </a:br>
            <a:endParaRPr lang="ko-KR" altLang="en-US" dirty="0"/>
          </a:p>
        </p:txBody>
      </p:sp>
      <p:sp>
        <p:nvSpPr>
          <p:cNvPr id="3" name="TextBox 2">
            <a:extLst>
              <a:ext uri="{FF2B5EF4-FFF2-40B4-BE49-F238E27FC236}">
                <a16:creationId xmlns:a16="http://schemas.microsoft.com/office/drawing/2014/main" id="{616D8B8E-C561-FB01-F24E-FF0E642A4DFB}"/>
              </a:ext>
            </a:extLst>
          </p:cNvPr>
          <p:cNvSpPr txBox="1"/>
          <p:nvPr/>
        </p:nvSpPr>
        <p:spPr>
          <a:xfrm>
            <a:off x="55231" y="49094"/>
            <a:ext cx="3657600" cy="707886"/>
          </a:xfrm>
          <a:prstGeom prst="rect">
            <a:avLst/>
          </a:prstGeom>
          <a:noFill/>
        </p:spPr>
        <p:txBody>
          <a:bodyPr wrap="square" rtlCol="0">
            <a:spAutoFit/>
          </a:bodyPr>
          <a:lstStyle/>
          <a:p>
            <a:r>
              <a:rPr lang="ko-KR" altLang="en-US" sz="4000" b="1" dirty="0"/>
              <a:t>공부의 기본</a:t>
            </a:r>
          </a:p>
        </p:txBody>
      </p:sp>
    </p:spTree>
    <p:extLst>
      <p:ext uri="{BB962C8B-B14F-4D97-AF65-F5344CB8AC3E}">
        <p14:creationId xmlns:p14="http://schemas.microsoft.com/office/powerpoint/2010/main" val="36325690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D7C834F-C609-E83C-B3C8-14EA1138AC9A}"/>
              </a:ext>
            </a:extLst>
          </p:cNvPr>
          <p:cNvSpPr>
            <a:spLocks noGrp="1"/>
          </p:cNvSpPr>
          <p:nvPr>
            <p:ph idx="1"/>
          </p:nvPr>
        </p:nvSpPr>
        <p:spPr>
          <a:xfrm>
            <a:off x="574311" y="1003278"/>
            <a:ext cx="10821935" cy="4765420"/>
          </a:xfrm>
        </p:spPr>
        <p:txBody>
          <a:bodyPr>
            <a:normAutofit fontScale="92500"/>
          </a:bodyPr>
          <a:lstStyle/>
          <a:p>
            <a:pPr>
              <a:lnSpc>
                <a:spcPct val="150000"/>
              </a:lnSpc>
            </a:pPr>
            <a:r>
              <a:rPr lang="ja-JP" altLang="ko-KR" dirty="0">
                <a:latin typeface="Meiryo" panose="020B0604030504040204" pitchFamily="34" charset="-128"/>
                <a:ea typeface="Meiryo" panose="020B0604030504040204" pitchFamily="34" charset="-128"/>
              </a:rPr>
              <a:t>７０代女性：最近映画が</a:t>
            </a:r>
            <a:r>
              <a:rPr lang="en-US" altLang="ko-KR" dirty="0">
                <a:latin typeface="Meiryo" panose="020B0604030504040204" pitchFamily="34" charset="-128"/>
                <a:ea typeface="Meiryo" panose="020B0604030504040204" pitchFamily="34" charset="-128"/>
              </a:rPr>
              <a:t>1 </a:t>
            </a:r>
            <a:r>
              <a:rPr lang="ja-JP" altLang="ko-KR" dirty="0">
                <a:latin typeface="Meiryo" panose="020B0604030504040204" pitchFamily="34" charset="-128"/>
                <a:ea typeface="Meiryo" panose="020B0604030504040204" pitchFamily="34" charset="-128"/>
              </a:rPr>
              <a:t>人で行けるようになりました。 </a:t>
            </a:r>
            <a:endParaRPr lang="en-US" altLang="ja-JP" dirty="0">
              <a:latin typeface="Meiryo" panose="020B0604030504040204" pitchFamily="34" charset="-128"/>
              <a:ea typeface="Meiryo" panose="020B0604030504040204" pitchFamily="34" charset="-128"/>
            </a:endParaRPr>
          </a:p>
          <a:p>
            <a:pPr marL="0" indent="0">
              <a:lnSpc>
                <a:spcPct val="150000"/>
              </a:lnSpc>
              <a:buNone/>
            </a:pPr>
            <a:r>
              <a:rPr lang="ja-JP" altLang="ko-KR" dirty="0">
                <a:latin typeface="Meiryo" panose="020B0604030504040204" pitchFamily="34" charset="-128"/>
                <a:ea typeface="Meiryo" panose="020B0604030504040204" pitchFamily="34" charset="-128"/>
              </a:rPr>
              <a:t>今まではお友達を誘ってましたが、もう</a:t>
            </a:r>
            <a:r>
              <a:rPr lang="en-US" altLang="ko-KR" dirty="0">
                <a:latin typeface="Meiryo" panose="020B0604030504040204" pitchFamily="34" charset="-128"/>
                <a:ea typeface="Meiryo" panose="020B0604030504040204" pitchFamily="34" charset="-128"/>
              </a:rPr>
              <a:t> 1</a:t>
            </a:r>
            <a:r>
              <a:rPr lang="ja-JP" altLang="ko-KR" dirty="0">
                <a:latin typeface="Meiryo" panose="020B0604030504040204" pitchFamily="34" charset="-128"/>
                <a:ea typeface="Meiryo" panose="020B0604030504040204" pitchFamily="34" charset="-128"/>
              </a:rPr>
              <a:t>人の方が時間的なロスがない。 </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７０代女性 ：トルコのカッぱドキアまで</a:t>
            </a:r>
            <a:r>
              <a:rPr lang="en-US" altLang="ko-KR" dirty="0">
                <a:latin typeface="Meiryo" panose="020B0604030504040204" pitchFamily="34" charset="-128"/>
                <a:ea typeface="Meiryo" panose="020B0604030504040204" pitchFamily="34" charset="-128"/>
              </a:rPr>
              <a:t> 1</a:t>
            </a:r>
            <a:r>
              <a:rPr lang="ja-JP" altLang="ko-KR" dirty="0">
                <a:latin typeface="Meiryo" panose="020B0604030504040204" pitchFamily="34" charset="-128"/>
                <a:ea typeface="Meiryo" panose="020B0604030504040204" pitchFamily="34" charset="-128"/>
              </a:rPr>
              <a:t>人で、ま、ま、飛行機で</a:t>
            </a:r>
            <a:endParaRPr lang="en-US" altLang="ja-JP" dirty="0">
              <a:latin typeface="Meiryo" panose="020B0604030504040204" pitchFamily="34" charset="-128"/>
              <a:ea typeface="Meiryo" panose="020B0604030504040204" pitchFamily="34" charset="-128"/>
            </a:endParaRPr>
          </a:p>
          <a:p>
            <a:pPr marL="0" indent="0">
              <a:lnSpc>
                <a:spcPct val="150000"/>
              </a:lnSpc>
              <a:buNone/>
            </a:pPr>
            <a:r>
              <a:rPr lang="ja-JP" altLang="ko-KR" dirty="0">
                <a:highlight>
                  <a:srgbClr val="FFFF00"/>
                </a:highlight>
                <a:latin typeface="Meiryo" panose="020B0604030504040204" pitchFamily="34" charset="-128"/>
                <a:ea typeface="Meiryo" panose="020B0604030504040204" pitchFamily="34" charset="-128"/>
              </a:rPr>
              <a:t>アムステルダム</a:t>
            </a:r>
            <a:r>
              <a:rPr lang="ja-JP" altLang="ko-KR" dirty="0">
                <a:latin typeface="Meiryo" panose="020B0604030504040204" pitchFamily="34" charset="-128"/>
                <a:ea typeface="Meiryo" panose="020B0604030504040204" pitchFamily="34" charset="-128"/>
              </a:rPr>
              <a:t>で乗り換えしてカッぱドキアの空港まで観光施設はどこでも結構あ、美術館とかあれですよね。そういうところは大丈夫ですね。</a:t>
            </a:r>
            <a:r>
              <a:rPr lang="en-US" altLang="ko-KR" dirty="0">
                <a:latin typeface="Meiryo" panose="020B0604030504040204" pitchFamily="34" charset="-128"/>
                <a:ea typeface="Meiryo" panose="020B0604030504040204" pitchFamily="34" charset="-128"/>
              </a:rPr>
              <a:t> 1</a:t>
            </a:r>
            <a:r>
              <a:rPr lang="ja-JP" altLang="ko-KR" dirty="0">
                <a:latin typeface="Meiryo" panose="020B0604030504040204" pitchFamily="34" charset="-128"/>
                <a:ea typeface="Meiryo" panose="020B0604030504040204" pitchFamily="34" charset="-128"/>
              </a:rPr>
              <a:t>人の方がこう自分のペースで回れるから好きかもしれない。 </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3651296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5C14DF0-EA1A-9DD9-1212-7E3A976312A7}"/>
              </a:ext>
            </a:extLst>
          </p:cNvPr>
          <p:cNvSpPr>
            <a:spLocks noGrp="1"/>
          </p:cNvSpPr>
          <p:nvPr>
            <p:ph idx="1"/>
          </p:nvPr>
        </p:nvSpPr>
        <p:spPr>
          <a:xfrm>
            <a:off x="586587" y="966457"/>
            <a:ext cx="10809659" cy="4826788"/>
          </a:xfrm>
        </p:spPr>
        <p:txBody>
          <a:bodyPr>
            <a:normAutofit fontScale="92500" lnSpcReduction="20000"/>
          </a:bodyPr>
          <a:lstStyle/>
          <a:p>
            <a:pPr>
              <a:lnSpc>
                <a:spcPct val="150000"/>
              </a:lnSpc>
            </a:pPr>
            <a:r>
              <a:rPr lang="ja-JP" altLang="ko-KR" dirty="0">
                <a:latin typeface="Meiryo" panose="020B0604030504040204" pitchFamily="34" charset="-128"/>
                <a:ea typeface="Meiryo" panose="020B0604030504040204" pitchFamily="34" charset="-128"/>
              </a:rPr>
              <a:t>２０代①：ファミレスとかは無理かな。席がオープンな感じがちょっと恥ずかしい。 </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あ、</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人だ！って思われる感じがちょっと。</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２０代：旅行とかは</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人でいけるかなって思いました。海外だと逆に</a:t>
            </a:r>
            <a:r>
              <a:rPr lang="en-US" altLang="ko-KR" dirty="0">
                <a:latin typeface="Meiryo" panose="020B0604030504040204" pitchFamily="34" charset="-128"/>
                <a:ea typeface="Meiryo" panose="020B0604030504040204" pitchFamily="34" charset="-128"/>
              </a:rPr>
              <a:t> 1 </a:t>
            </a:r>
            <a:r>
              <a:rPr lang="ja-JP" altLang="ko-KR" dirty="0">
                <a:latin typeface="Meiryo" panose="020B0604030504040204" pitchFamily="34" charset="-128"/>
                <a:ea typeface="Meiryo" panose="020B0604030504040204" pitchFamily="34" charset="-128"/>
              </a:rPr>
              <a:t>人行動しやすいというか最近気づきました。 </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リポーター：</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人で旅行はできます</a:t>
            </a:r>
            <a:r>
              <a:rPr lang="en-US" altLang="ko-KR" dirty="0">
                <a:latin typeface="Meiryo" panose="020B0604030504040204" pitchFamily="34" charset="-128"/>
                <a:ea typeface="Meiryo" panose="020B0604030504040204" pitchFamily="34" charset="-128"/>
              </a:rPr>
              <a:t>? </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２０代①：無理です。話せる相手がいないと私は確かに寂しいなと思います。 </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146344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EA552F5-79EA-BE93-35B5-3E5C414FCBDA}"/>
              </a:ext>
            </a:extLst>
          </p:cNvPr>
          <p:cNvSpPr>
            <a:spLocks noGrp="1"/>
          </p:cNvSpPr>
          <p:nvPr>
            <p:ph idx="1"/>
          </p:nvPr>
        </p:nvSpPr>
        <p:spPr>
          <a:xfrm>
            <a:off x="675060" y="1380805"/>
            <a:ext cx="10697150" cy="4624324"/>
          </a:xfrm>
        </p:spPr>
        <p:txBody>
          <a:bodyPr/>
          <a:lstStyle/>
          <a:p>
            <a:pPr>
              <a:lnSpc>
                <a:spcPct val="150000"/>
              </a:lnSpc>
            </a:pPr>
            <a:r>
              <a:rPr lang="ja-JP" altLang="ko-KR" dirty="0">
                <a:latin typeface="Meiryo" panose="020B0604030504040204" pitchFamily="34" charset="-128"/>
                <a:ea typeface="Meiryo" panose="020B0604030504040204" pitchFamily="34" charset="-128"/>
              </a:rPr>
              <a:t>２０代男性：この間ライブ</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人で行きました。</a:t>
            </a:r>
            <a:r>
              <a:rPr lang="en-US" altLang="ko-KR" dirty="0">
                <a:latin typeface="Meiryo" panose="020B0604030504040204" pitchFamily="34" charset="-128"/>
                <a:ea typeface="Meiryo" panose="020B0604030504040204" pitchFamily="34" charset="-128"/>
              </a:rPr>
              <a:t>3</a:t>
            </a:r>
            <a:r>
              <a:rPr lang="ja-JP" altLang="ko-KR" dirty="0">
                <a:latin typeface="Meiryo" panose="020B0604030504040204" pitchFamily="34" charset="-128"/>
                <a:ea typeface="Meiryo" panose="020B0604030504040204" pitchFamily="34" charset="-128"/>
              </a:rPr>
              <a:t>代目（</a:t>
            </a:r>
            <a:r>
              <a:rPr lang="en-US" altLang="ko-KR" dirty="0">
                <a:latin typeface="Meiryo" panose="020B0604030504040204" pitchFamily="34" charset="-128"/>
                <a:ea typeface="Meiryo" panose="020B0604030504040204" pitchFamily="34" charset="-128"/>
              </a:rPr>
              <a:t>J SOUL BROTHERS</a:t>
            </a:r>
            <a:r>
              <a:rPr lang="ja-JP" altLang="ko-KR" dirty="0">
                <a:latin typeface="Meiryo" panose="020B0604030504040204" pitchFamily="34" charset="-128"/>
                <a:ea typeface="Meiryo" panose="020B0604030504040204" pitchFamily="34" charset="-128"/>
              </a:rPr>
              <a:t>）のライブに。</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近くの人と仲良く。そん時おばちゃんだったんですけど。「誰推し？」みたいな話して 。</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銀テープ一緒に分け合ったりとか。。友達増えたみたいな。</a:t>
            </a:r>
            <a:endParaRPr lang="ko-KR" altLang="en-US" dirty="0">
              <a:latin typeface="Meiryo" panose="020B0604030504040204" pitchFamily="34" charset="-128"/>
            </a:endParaRPr>
          </a:p>
        </p:txBody>
      </p:sp>
    </p:spTree>
    <p:extLst>
      <p:ext uri="{BB962C8B-B14F-4D97-AF65-F5344CB8AC3E}">
        <p14:creationId xmlns:p14="http://schemas.microsoft.com/office/powerpoint/2010/main" val="4089935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36CE55-328A-A499-21EE-7C91AF8EB786}"/>
              </a:ext>
            </a:extLst>
          </p:cNvPr>
          <p:cNvSpPr>
            <a:spLocks noGrp="1"/>
          </p:cNvSpPr>
          <p:nvPr>
            <p:ph type="title"/>
          </p:nvPr>
        </p:nvSpPr>
        <p:spPr>
          <a:xfrm>
            <a:off x="95634" y="0"/>
            <a:ext cx="10515600" cy="1325563"/>
          </a:xfrm>
        </p:spPr>
        <p:txBody>
          <a:bodyPr>
            <a:normAutofit/>
          </a:bodyPr>
          <a:lstStyle/>
          <a:p>
            <a:r>
              <a:rPr lang="ja-JP" altLang="en-US" sz="4000" dirty="0"/>
              <a:t>中国（ちゅうごく）＋四国（しこく）</a:t>
            </a:r>
            <a:endParaRPr lang="ko-KR" altLang="en-US" sz="4000" dirty="0"/>
          </a:p>
        </p:txBody>
      </p:sp>
      <p:pic>
        <p:nvPicPr>
          <p:cNvPr id="1026" name="Picture 2" descr="中国・四国地方の各県の特徴（しっかり解説）｜教科の学習">
            <a:extLst>
              <a:ext uri="{FF2B5EF4-FFF2-40B4-BE49-F238E27FC236}">
                <a16:creationId xmlns:a16="http://schemas.microsoft.com/office/drawing/2014/main" id="{9DD31112-EC09-36A8-ADAF-9C9D30B0B6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292" y="1325563"/>
            <a:ext cx="4832314"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82BE2C-FA05-7D8F-B0CD-8C838B0DDA39}"/>
              </a:ext>
            </a:extLst>
          </p:cNvPr>
          <p:cNvSpPr txBox="1"/>
          <p:nvPr/>
        </p:nvSpPr>
        <p:spPr>
          <a:xfrm>
            <a:off x="607554" y="1595597"/>
            <a:ext cx="5262979" cy="3416320"/>
          </a:xfrm>
          <a:prstGeom prst="rect">
            <a:avLst/>
          </a:prstGeom>
          <a:noFill/>
        </p:spPr>
        <p:txBody>
          <a:bodyPr wrap="none" rtlCol="0">
            <a:spAutoFit/>
          </a:bodyPr>
          <a:lstStyle/>
          <a:p>
            <a:r>
              <a:rPr lang="ja-JP" altLang="en-US" sz="3600" dirty="0"/>
              <a:t>香川県（かがわけん）</a:t>
            </a:r>
            <a:endParaRPr lang="en-US" altLang="ja-JP" sz="3600" dirty="0"/>
          </a:p>
          <a:p>
            <a:r>
              <a:rPr lang="ja-JP" altLang="en-US" sz="3600" dirty="0"/>
              <a:t>徳島県（とくしまけん）</a:t>
            </a:r>
            <a:endParaRPr lang="en-US" altLang="ja-JP" sz="3600" dirty="0"/>
          </a:p>
          <a:p>
            <a:r>
              <a:rPr lang="ja-JP" altLang="en-US" sz="3600" dirty="0"/>
              <a:t>高知県（こうちけん）</a:t>
            </a:r>
            <a:endParaRPr lang="en-US" altLang="ja-JP" sz="3600" dirty="0"/>
          </a:p>
          <a:p>
            <a:r>
              <a:rPr lang="ja-JP" altLang="en-US" sz="3600" dirty="0"/>
              <a:t>愛媛県（えひめけん）</a:t>
            </a:r>
            <a:endParaRPr lang="en-US" altLang="ja-JP" sz="3600" dirty="0"/>
          </a:p>
          <a:p>
            <a:endParaRPr lang="en-US" altLang="ja-JP" sz="3600" dirty="0"/>
          </a:p>
          <a:p>
            <a:endParaRPr lang="ko-KR" altLang="en-US" sz="3600" dirty="0"/>
          </a:p>
        </p:txBody>
      </p:sp>
    </p:spTree>
    <p:extLst>
      <p:ext uri="{BB962C8B-B14F-4D97-AF65-F5344CB8AC3E}">
        <p14:creationId xmlns:p14="http://schemas.microsoft.com/office/powerpoint/2010/main" val="22282386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B7EFEC8-4655-C6D3-12E5-4B8D924C65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638" y="1011200"/>
            <a:ext cx="7419924" cy="4943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E33289-2F85-637D-00CE-1C092B0B7B94}"/>
              </a:ext>
            </a:extLst>
          </p:cNvPr>
          <p:cNvSpPr txBox="1"/>
          <p:nvPr/>
        </p:nvSpPr>
        <p:spPr>
          <a:xfrm>
            <a:off x="7824618" y="1444202"/>
            <a:ext cx="4164744" cy="36933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1800" b="0" i="0" u="none" strike="noStrike" cap="none" normalizeH="0" baseline="0" dirty="0" err="1">
                <a:ln>
                  <a:noFill/>
                </a:ln>
                <a:solidFill>
                  <a:schemeClr val="tx1"/>
                </a:solidFill>
                <a:effectLst/>
                <a:latin typeface="Meiryo" panose="020B0604030504040204" pitchFamily="34" charset="-128"/>
              </a:rPr>
              <a:t>さんざん、やめられないことで</a:t>
            </a:r>
            <a:br>
              <a:rPr kumimoji="0" lang="ko-KR" altLang="ko-KR" sz="1800" b="0" i="0" u="none" strike="noStrike" cap="none" normalizeH="0" baseline="0" dirty="0">
                <a:ln>
                  <a:noFill/>
                </a:ln>
                <a:solidFill>
                  <a:schemeClr val="tx1"/>
                </a:solidFill>
                <a:effectLst/>
                <a:latin typeface="Meiryo" panose="020B0604030504040204" pitchFamily="34" charset="-128"/>
              </a:rPr>
            </a:br>
            <a:r>
              <a:rPr kumimoji="0" lang="ko-KR" altLang="ko-KR" sz="1800" b="0" i="0" u="none" strike="noStrike" cap="none" normalizeH="0" baseline="0" dirty="0">
                <a:ln>
                  <a:noFill/>
                </a:ln>
                <a:solidFill>
                  <a:schemeClr val="tx1"/>
                </a:solidFill>
                <a:effectLst/>
                <a:latin typeface="Meiryo" panose="020B0604030504040204" pitchFamily="34" charset="-128"/>
              </a:rPr>
              <a:t>　悩んできたけど…</a:t>
            </a:r>
            <a:endParaRPr kumimoji="0" lang="en-US" altLang="ko-KR"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sz="1800" b="0" i="0" u="none" strike="noStrike" cap="none" normalizeH="0" baseline="0" dirty="0">
              <a:ln>
                <a:noFill/>
              </a:ln>
              <a:solidFill>
                <a:schemeClr val="tx1"/>
              </a:solidFill>
              <a:effectLst/>
              <a:latin typeface="Meiryo" panose="020B0604030504040204" pitchFamily="34"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1800" b="0" i="0" u="none" strike="noStrike" cap="none" normalizeH="0" baseline="0" dirty="0" err="1">
                <a:ln>
                  <a:noFill/>
                </a:ln>
                <a:solidFill>
                  <a:schemeClr val="tx1"/>
                </a:solidFill>
                <a:effectLst/>
                <a:latin typeface="Meiryo" panose="020B0604030504040204" pitchFamily="34" charset="-128"/>
              </a:rPr>
              <a:t>もう、これからは</a:t>
            </a:r>
            <a:r>
              <a:rPr kumimoji="0" lang="ko-KR" altLang="ko-KR" sz="1800" b="0" i="0" u="none" strike="noStrike" cap="none" normalizeH="0" baseline="0" dirty="0">
                <a:ln>
                  <a:noFill/>
                </a:ln>
                <a:solidFill>
                  <a:schemeClr val="tx1"/>
                </a:solidFill>
                <a:effectLst/>
                <a:latin typeface="Meiryo" panose="020B0604030504040204" pitchFamily="34" charset="-128"/>
              </a:rPr>
              <a:t>、</a:t>
            </a:r>
            <a:br>
              <a:rPr kumimoji="0" lang="ko-KR" altLang="ko-KR" sz="1800" b="0" i="0" u="none" strike="noStrike" cap="none" normalizeH="0" baseline="0" dirty="0">
                <a:ln>
                  <a:noFill/>
                </a:ln>
                <a:solidFill>
                  <a:schemeClr val="tx1"/>
                </a:solidFill>
                <a:effectLst/>
                <a:latin typeface="Meiryo" panose="020B0604030504040204" pitchFamily="34" charset="-128"/>
              </a:rPr>
            </a:br>
            <a:r>
              <a:rPr kumimoji="0" lang="ko-KR" altLang="ko-KR" sz="1800" b="0" i="0" u="none" strike="noStrike" cap="none" normalizeH="0" baseline="0" dirty="0">
                <a:ln>
                  <a:noFill/>
                </a:ln>
                <a:solidFill>
                  <a:schemeClr val="tx1"/>
                </a:solidFill>
                <a:effectLst/>
                <a:latin typeface="Meiryo" panose="020B0604030504040204" pitchFamily="34" charset="-128"/>
              </a:rPr>
              <a:t>　心配しすぎるのは</a:t>
            </a:r>
            <a:br>
              <a:rPr kumimoji="0" lang="ko-KR" altLang="ko-KR" sz="1800" b="0" i="0" u="none" strike="noStrike" cap="none" normalizeH="0" baseline="0" dirty="0">
                <a:ln>
                  <a:noFill/>
                </a:ln>
                <a:solidFill>
                  <a:schemeClr val="tx1"/>
                </a:solidFill>
                <a:effectLst/>
                <a:latin typeface="Meiryo" panose="020B0604030504040204" pitchFamily="34" charset="-128"/>
              </a:rPr>
            </a:br>
            <a:r>
              <a:rPr kumimoji="0" lang="ko-KR" altLang="ko-KR" sz="1800" b="0" i="0" u="none" strike="noStrike" cap="none" normalizeH="0" baseline="0" dirty="0">
                <a:ln>
                  <a:noFill/>
                </a:ln>
                <a:solidFill>
                  <a:schemeClr val="tx1"/>
                </a:solidFill>
                <a:effectLst/>
                <a:latin typeface="Meiryo" panose="020B0604030504040204" pitchFamily="34" charset="-128"/>
              </a:rPr>
              <a:t>　</a:t>
            </a:r>
            <a:r>
              <a:rPr kumimoji="0" lang="ko-KR" altLang="ko-KR" sz="1800" b="0" i="0" u="none" strike="noStrike" cap="none" normalizeH="0" baseline="0" dirty="0" err="1">
                <a:ln>
                  <a:noFill/>
                </a:ln>
                <a:solidFill>
                  <a:schemeClr val="tx1"/>
                </a:solidFill>
                <a:effectLst/>
                <a:latin typeface="Meiryo" panose="020B0604030504040204" pitchFamily="34" charset="-128"/>
              </a:rPr>
              <a:t>キッパリやめるわ</a:t>
            </a:r>
            <a:r>
              <a:rPr kumimoji="0" lang="ko-KR" altLang="ko-KR" sz="1800" b="0" i="0" u="none" strike="noStrike" cap="none" normalizeH="0" baseline="0" dirty="0">
                <a:ln>
                  <a:noFill/>
                </a:ln>
                <a:solidFill>
                  <a:schemeClr val="tx1"/>
                </a:solidFill>
                <a:effectLst/>
                <a:latin typeface="Meiryo" panose="020B0604030504040204" pitchFamily="34" charset="-128"/>
              </a:rPr>
              <a:t>!!</a:t>
            </a:r>
            <a:endParaRPr kumimoji="0" lang="en-US" altLang="ko-KR"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sz="1800" b="0" i="0" u="none" strike="noStrike" cap="none" normalizeH="0" baseline="0" dirty="0">
              <a:ln>
                <a:noFill/>
              </a:ln>
              <a:solidFill>
                <a:schemeClr val="tx1"/>
              </a:solidFill>
              <a:effectLst/>
              <a:latin typeface="Meiryo" panose="020B0604030504040204" pitchFamily="34"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1800" b="0" i="0" u="none" strike="noStrike" cap="none" normalizeH="0" baseline="0" dirty="0">
                <a:ln>
                  <a:noFill/>
                </a:ln>
                <a:solidFill>
                  <a:schemeClr val="tx1"/>
                </a:solidFill>
                <a:effectLst/>
                <a:latin typeface="Meiryo" panose="020B0604030504040204" pitchFamily="34" charset="-128"/>
              </a:rPr>
              <a:t>もう、オレの出番、</a:t>
            </a:r>
            <a:br>
              <a:rPr kumimoji="0" lang="ko-KR" altLang="ko-KR" sz="1800" b="0" i="0" u="none" strike="noStrike" cap="none" normalizeH="0" baseline="0" dirty="0">
                <a:ln>
                  <a:noFill/>
                </a:ln>
                <a:solidFill>
                  <a:schemeClr val="tx1"/>
                </a:solidFill>
                <a:effectLst/>
                <a:latin typeface="Meiryo" panose="020B0604030504040204" pitchFamily="34" charset="-128"/>
              </a:rPr>
            </a:br>
            <a:r>
              <a:rPr kumimoji="0" lang="ko-KR" altLang="ko-KR" sz="1800" b="0" i="0" u="none" strike="noStrike" cap="none" normalizeH="0" baseline="0" dirty="0">
                <a:ln>
                  <a:noFill/>
                </a:ln>
                <a:solidFill>
                  <a:schemeClr val="tx1"/>
                </a:solidFill>
                <a:effectLst/>
                <a:latin typeface="Meiryo" panose="020B0604030504040204" pitchFamily="34" charset="-128"/>
              </a:rPr>
              <a:t>　無ィか…</a:t>
            </a:r>
            <a:r>
              <a:rPr kumimoji="0" lang="ko-KR" altLang="ko-KR" sz="1800" b="0" i="0" u="none" strike="noStrike" cap="none" normalizeH="0" baseline="0" dirty="0" err="1">
                <a:ln>
                  <a:noFill/>
                </a:ln>
                <a:solidFill>
                  <a:schemeClr val="tx1"/>
                </a:solidFill>
                <a:effectLst/>
                <a:latin typeface="Meiryo" panose="020B0604030504040204" pitchFamily="34" charset="-128"/>
              </a:rPr>
              <a:t>アバヨッ</a:t>
            </a:r>
            <a:endParaRPr kumimoji="0" lang="en-US" altLang="ko-KR"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sz="1800" b="0" i="0" u="none" strike="noStrike" cap="none" normalizeH="0" baseline="0" dirty="0">
              <a:ln>
                <a:noFill/>
              </a:ln>
              <a:solidFill>
                <a:schemeClr val="tx1"/>
              </a:solidFill>
              <a:effectLst/>
              <a:latin typeface="Meiryo" panose="020B0604030504040204" pitchFamily="34"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1800" b="0" i="0" u="none" strike="noStrike" cap="none" normalizeH="0" baseline="0" dirty="0" err="1">
                <a:ln>
                  <a:noFill/>
                </a:ln>
                <a:solidFill>
                  <a:schemeClr val="tx1"/>
                </a:solidFill>
                <a:effectLst/>
                <a:latin typeface="Meiryo" panose="020B0604030504040204" pitchFamily="34" charset="-128"/>
              </a:rPr>
              <a:t>やめ</a:t>
            </a:r>
            <a:r>
              <a:rPr kumimoji="0" lang="ja-JP" altLang="en-US" sz="1800" b="0" i="0" u="none" strike="noStrike" cap="none" normalizeH="0" baseline="0" dirty="0">
                <a:ln>
                  <a:noFill/>
                </a:ln>
                <a:solidFill>
                  <a:schemeClr val="tx1"/>
                </a:solidFill>
                <a:effectLst/>
                <a:latin typeface="Meiryo" panose="020B0604030504040204" pitchFamily="34" charset="-128"/>
              </a:rPr>
              <a:t>子</a:t>
            </a:r>
            <a:r>
              <a:rPr kumimoji="0" lang="ko-KR" altLang="ko-KR" sz="1800" b="0" i="0" u="none" strike="noStrike" cap="none" normalizeH="0" baseline="0" dirty="0" err="1">
                <a:ln>
                  <a:noFill/>
                </a:ln>
                <a:solidFill>
                  <a:schemeClr val="tx1"/>
                </a:solidFill>
                <a:effectLst/>
                <a:latin typeface="Meiryo" panose="020B0604030504040204" pitchFamily="34" charset="-128"/>
              </a:rPr>
              <a:t>ちゃん</a:t>
            </a:r>
            <a:r>
              <a:rPr kumimoji="0" lang="ko-KR" altLang="ko-KR" sz="1800" b="0" i="0" u="none" strike="noStrike" cap="none" normalizeH="0" baseline="0" dirty="0">
                <a:ln>
                  <a:noFill/>
                </a:ln>
                <a:solidFill>
                  <a:schemeClr val="tx1"/>
                </a:solidFill>
                <a:effectLst/>
                <a:latin typeface="Meiryo" panose="020B0604030504040204" pitchFamily="34" charset="-128"/>
              </a:rPr>
              <a:t>！</a:t>
            </a:r>
            <a:br>
              <a:rPr kumimoji="0" lang="ko-KR" altLang="ko-KR" sz="1800" b="0" i="0" u="none" strike="noStrike" cap="none" normalizeH="0" baseline="0" dirty="0">
                <a:ln>
                  <a:noFill/>
                </a:ln>
                <a:solidFill>
                  <a:schemeClr val="tx1"/>
                </a:solidFill>
                <a:effectLst/>
                <a:latin typeface="Meiryo" panose="020B0604030504040204" pitchFamily="34" charset="-128"/>
              </a:rPr>
            </a:br>
            <a:r>
              <a:rPr kumimoji="0" lang="ko-KR" altLang="ko-KR" sz="1800" b="0" i="0" u="none" strike="noStrike" cap="none" normalizeH="0" baseline="0" dirty="0">
                <a:ln>
                  <a:noFill/>
                </a:ln>
                <a:solidFill>
                  <a:schemeClr val="tx1"/>
                </a:solidFill>
                <a:effectLst/>
                <a:latin typeface="Meiryo" panose="020B0604030504040204" pitchFamily="34" charset="-128"/>
              </a:rPr>
              <a:t>　その意気だよ</a:t>
            </a:r>
            <a:br>
              <a:rPr kumimoji="0" lang="ko-KR" altLang="ko-KR" sz="1800" b="0" i="0" u="none" strike="noStrike" cap="none" normalizeH="0" baseline="0" dirty="0">
                <a:ln>
                  <a:noFill/>
                </a:ln>
                <a:solidFill>
                  <a:schemeClr val="tx1"/>
                </a:solidFill>
                <a:effectLst/>
                <a:latin typeface="Meiryo" panose="020B0604030504040204" pitchFamily="34" charset="-128"/>
              </a:rPr>
            </a:br>
            <a:r>
              <a:rPr kumimoji="0" lang="ko-KR" altLang="ko-KR" sz="1800" b="0" i="0" u="none" strike="noStrike" cap="none" normalizeH="0" baseline="0" dirty="0">
                <a:ln>
                  <a:noFill/>
                </a:ln>
                <a:solidFill>
                  <a:schemeClr val="tx1"/>
                </a:solidFill>
                <a:effectLst/>
                <a:latin typeface="Meiryo" panose="020B0604030504040204" pitchFamily="34" charset="-128"/>
              </a:rPr>
              <a:t>　</a:t>
            </a:r>
            <a:r>
              <a:rPr kumimoji="0" lang="ko-KR" altLang="ko-KR" sz="1800" b="0" i="0" u="none" strike="noStrike" cap="none" normalizeH="0" baseline="0" dirty="0" err="1">
                <a:ln>
                  <a:noFill/>
                </a:ln>
                <a:solidFill>
                  <a:schemeClr val="tx1"/>
                </a:solidFill>
                <a:effectLst/>
                <a:latin typeface="Meiryo" panose="020B0604030504040204" pitchFamily="34" charset="-128"/>
              </a:rPr>
              <a:t>がんばろうね</a:t>
            </a:r>
            <a:endParaRPr kumimoji="0" lang="ko-KR" altLang="ko-KR" sz="1800" b="0" i="0" u="none" strike="noStrike" cap="none" normalizeH="0" baseline="0" dirty="0">
              <a:ln>
                <a:noFill/>
              </a:ln>
              <a:solidFill>
                <a:schemeClr val="tx1"/>
              </a:solidFill>
              <a:effectLst/>
              <a:latin typeface="Meiryo" panose="020B0604030504040204" pitchFamily="34" charset="-128"/>
            </a:endParaRPr>
          </a:p>
        </p:txBody>
      </p:sp>
    </p:spTree>
    <p:extLst>
      <p:ext uri="{BB962C8B-B14F-4D97-AF65-F5344CB8AC3E}">
        <p14:creationId xmlns:p14="http://schemas.microsoft.com/office/powerpoint/2010/main" val="3615998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D3EDE712-DA82-BC7C-372E-C17B4FC6D0FB}"/>
              </a:ext>
            </a:extLst>
          </p:cNvPr>
          <p:cNvSpPr>
            <a:spLocks noGrp="1"/>
          </p:cNvSpPr>
          <p:nvPr>
            <p:ph idx="1"/>
          </p:nvPr>
        </p:nvSpPr>
        <p:spPr>
          <a:xfrm>
            <a:off x="585209" y="1423477"/>
            <a:ext cx="10859461" cy="4351338"/>
          </a:xfrm>
        </p:spPr>
        <p:txBody>
          <a:bodyPr>
            <a:normAutofit/>
          </a:bodyPr>
          <a:lstStyle/>
          <a:p>
            <a:pPr marL="0" indent="0">
              <a:lnSpc>
                <a:spcPct val="150000"/>
              </a:lnSpc>
              <a:buNone/>
            </a:pPr>
            <a:r>
              <a:rPr lang="ja-JP" altLang="en-US" sz="3200" dirty="0">
                <a:latin typeface="Meiryo" panose="020B0604030504040204" pitchFamily="34" charset="-128"/>
                <a:ea typeface="Meiryo" panose="020B0604030504040204" pitchFamily="34" charset="-128"/>
              </a:rPr>
              <a:t>不安や心配が止まらなくなって、どうしようもなくなってしまうこと、ありませんか？ 誰にでも不安は付きものですし、その「心配すること」に実はメリットもあるのです</a:t>
            </a:r>
            <a:endParaRPr lang="ko-KR" altLang="en-US" sz="3200" dirty="0">
              <a:latin typeface="Meiryo" panose="020B0604030504040204" pitchFamily="34" charset="-128"/>
            </a:endParaRPr>
          </a:p>
        </p:txBody>
      </p:sp>
      <p:sp>
        <p:nvSpPr>
          <p:cNvPr id="5" name="TextBox 4">
            <a:extLst>
              <a:ext uri="{FF2B5EF4-FFF2-40B4-BE49-F238E27FC236}">
                <a16:creationId xmlns:a16="http://schemas.microsoft.com/office/drawing/2014/main" id="{7723E6C1-4E24-28D7-ED44-9CAD4345C260}"/>
              </a:ext>
            </a:extLst>
          </p:cNvPr>
          <p:cNvSpPr txBox="1"/>
          <p:nvPr/>
        </p:nvSpPr>
        <p:spPr>
          <a:xfrm>
            <a:off x="628168" y="527003"/>
            <a:ext cx="10183267" cy="523220"/>
          </a:xfrm>
          <a:prstGeom prst="rect">
            <a:avLst/>
          </a:prstGeom>
          <a:noFill/>
        </p:spPr>
        <p:txBody>
          <a:bodyPr wrap="square">
            <a:spAutoFit/>
          </a:bodyPr>
          <a:lstStyle/>
          <a:p>
            <a:pPr algn="l">
              <a:buNone/>
            </a:pPr>
            <a:r>
              <a:rPr lang="ja-JP" altLang="en-US" sz="2800" b="1" i="0" dirty="0">
                <a:solidFill>
                  <a:srgbClr val="121212"/>
                </a:solidFill>
                <a:effectLst/>
                <a:latin typeface="Yu Gothic" panose="020B0400000000000000" pitchFamily="34" charset="-128"/>
                <a:ea typeface="Yu Gothic" panose="020B0400000000000000" pitchFamily="34" charset="-128"/>
              </a:rPr>
              <a:t>不安は永遠には続かない　心配性を</a:t>
            </a:r>
            <a:r>
              <a:rPr lang="ja-JP" altLang="en-US" sz="2800" b="1" i="0" dirty="0">
                <a:solidFill>
                  <a:srgbClr val="121212"/>
                </a:solidFill>
                <a:effectLst/>
                <a:highlight>
                  <a:srgbClr val="FFFF00"/>
                </a:highlight>
                <a:latin typeface="Yu Gothic" panose="020B0400000000000000" pitchFamily="34" charset="-128"/>
                <a:ea typeface="Yu Gothic" panose="020B0400000000000000" pitchFamily="34" charset="-128"/>
              </a:rPr>
              <a:t>抜け出す</a:t>
            </a:r>
            <a:r>
              <a:rPr lang="ja-JP" altLang="en-US" sz="2800" b="1" i="0" dirty="0">
                <a:solidFill>
                  <a:srgbClr val="121212"/>
                </a:solidFill>
                <a:effectLst/>
                <a:latin typeface="Yu Gothic" panose="020B0400000000000000" pitchFamily="34" charset="-128"/>
                <a:ea typeface="Yu Gothic" panose="020B0400000000000000" pitchFamily="34" charset="-128"/>
              </a:rPr>
              <a:t>２つのコツ</a:t>
            </a:r>
          </a:p>
        </p:txBody>
      </p:sp>
    </p:spTree>
    <p:extLst>
      <p:ext uri="{BB962C8B-B14F-4D97-AF65-F5344CB8AC3E}">
        <p14:creationId xmlns:p14="http://schemas.microsoft.com/office/powerpoint/2010/main" val="9021124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D80D3E-9C59-937B-19A7-CD4C6C62FA03}"/>
              </a:ext>
            </a:extLst>
          </p:cNvPr>
          <p:cNvSpPr>
            <a:spLocks noGrp="1"/>
          </p:cNvSpPr>
          <p:nvPr>
            <p:ph type="title"/>
          </p:nvPr>
        </p:nvSpPr>
        <p:spPr>
          <a:xfrm>
            <a:off x="0" y="18256"/>
            <a:ext cx="10570029" cy="779544"/>
          </a:xfrm>
        </p:spPr>
        <p:txBody>
          <a:bodyPr>
            <a:normAutofit/>
          </a:bodyPr>
          <a:lstStyle/>
          <a:p>
            <a:r>
              <a:rPr lang="ja-JP" altLang="en-US" sz="3600" dirty="0">
                <a:latin typeface="Meiryo" panose="020B0604030504040204" pitchFamily="34" charset="-128"/>
                <a:ea typeface="Meiryo" panose="020B0604030504040204" pitchFamily="34" charset="-128"/>
              </a:rPr>
              <a:t>会話</a:t>
            </a:r>
            <a:r>
              <a:rPr lang="ko-KR" altLang="en-US" sz="3600" dirty="0">
                <a:latin typeface="Meiryo" panose="020B0604030504040204" pitchFamily="34" charset="-128"/>
                <a:ea typeface="Meiryo" panose="020B0604030504040204" pitchFamily="34" charset="-128"/>
              </a:rPr>
              <a:t>（</a:t>
            </a:r>
            <a:r>
              <a:rPr lang="ja-JP" altLang="en-US" sz="3600" dirty="0">
                <a:latin typeface="Meiryo" panose="020B0604030504040204" pitchFamily="34" charset="-128"/>
                <a:ea typeface="Meiryo" panose="020B0604030504040204" pitchFamily="34" charset="-128"/>
              </a:rPr>
              <a:t>出前）</a:t>
            </a:r>
            <a:endParaRPr lang="ko-KR" altLang="en-US" sz="3600" dirty="0">
              <a:latin typeface="Meiryo" panose="020B0604030504040204" pitchFamily="34" charset="-128"/>
            </a:endParaRPr>
          </a:p>
        </p:txBody>
      </p:sp>
      <p:sp>
        <p:nvSpPr>
          <p:cNvPr id="3" name="내용 개체 틀 2">
            <a:extLst>
              <a:ext uri="{FF2B5EF4-FFF2-40B4-BE49-F238E27FC236}">
                <a16:creationId xmlns:a16="http://schemas.microsoft.com/office/drawing/2014/main" id="{AAA94CA8-2FB9-444F-7CA1-D993FC2543DF}"/>
              </a:ext>
            </a:extLst>
          </p:cNvPr>
          <p:cNvSpPr>
            <a:spLocks noGrp="1"/>
          </p:cNvSpPr>
          <p:nvPr>
            <p:ph idx="1"/>
          </p:nvPr>
        </p:nvSpPr>
        <p:spPr>
          <a:xfrm>
            <a:off x="159561" y="797800"/>
            <a:ext cx="11194240" cy="5379163"/>
          </a:xfrm>
        </p:spPr>
        <p:txBody>
          <a:bodyPr/>
          <a:lstStyle/>
          <a:p>
            <a:r>
              <a:rPr lang="ja-JP" altLang="en-US" sz="2400" dirty="0"/>
              <a:t>食材（しょくざい）</a:t>
            </a:r>
            <a:endParaRPr lang="en-US" altLang="ja-JP" sz="2400" dirty="0"/>
          </a:p>
          <a:p>
            <a:r>
              <a:rPr lang="ja-JP" altLang="en-US" sz="2400" dirty="0"/>
              <a:t>炒めて（いためて）野菜炒め</a:t>
            </a:r>
            <a:endParaRPr lang="en-US" altLang="ja-JP" sz="2400" dirty="0"/>
          </a:p>
          <a:p>
            <a:r>
              <a:rPr lang="ja-JP" altLang="en-US" sz="2400" dirty="0"/>
              <a:t>マック・皿洗い</a:t>
            </a:r>
            <a:endParaRPr lang="en-US" altLang="ja-JP" sz="2400" dirty="0"/>
          </a:p>
          <a:p>
            <a:r>
              <a:rPr lang="ja-JP" altLang="en-US" sz="2400" dirty="0"/>
              <a:t>中華（ちゅうか、めんりょうり）</a:t>
            </a:r>
            <a:endParaRPr lang="en-US" altLang="ja-JP" sz="2400" dirty="0"/>
          </a:p>
          <a:p>
            <a:r>
              <a:rPr lang="ja-JP" altLang="en-US" sz="2400" dirty="0"/>
              <a:t>酢豚（すぶた）</a:t>
            </a:r>
            <a:endParaRPr lang="en-US" altLang="ja-JP" sz="2400" dirty="0"/>
          </a:p>
          <a:p>
            <a:r>
              <a:rPr lang="ja-JP" altLang="en-US" sz="2400" dirty="0"/>
              <a:t>手間がかかる料理。</a:t>
            </a:r>
            <a:endParaRPr lang="en-US" altLang="ja-JP" sz="2400" dirty="0"/>
          </a:p>
          <a:p>
            <a:r>
              <a:rPr lang="ja-JP" altLang="en-US" sz="2400" dirty="0"/>
              <a:t>チキン</a:t>
            </a:r>
            <a:endParaRPr lang="en-US" altLang="ja-JP" sz="2400" dirty="0"/>
          </a:p>
          <a:p>
            <a:r>
              <a:rPr lang="ja-JP" altLang="en-US" sz="2400" dirty="0"/>
              <a:t>ダイエット献立（こんだて）</a:t>
            </a:r>
            <a:endParaRPr lang="en-US" altLang="ja-JP" sz="2400" dirty="0"/>
          </a:p>
          <a:p>
            <a:r>
              <a:rPr lang="ja-JP" altLang="en-US" sz="2400" dirty="0"/>
              <a:t>麻辣（マーラー）</a:t>
            </a:r>
            <a:endParaRPr lang="en-US" altLang="ja-JP" sz="2400" dirty="0"/>
          </a:p>
          <a:p>
            <a:r>
              <a:rPr lang="ja-JP" altLang="en-US" sz="2400" dirty="0"/>
              <a:t>デリバリーで頼む</a:t>
            </a:r>
            <a:endParaRPr lang="en-US" altLang="ja-JP" sz="2400" dirty="0"/>
          </a:p>
          <a:p>
            <a:endParaRPr lang="en-US" altLang="ja-JP" dirty="0"/>
          </a:p>
          <a:p>
            <a:endParaRPr lang="ko-KR" altLang="en-US" dirty="0"/>
          </a:p>
        </p:txBody>
      </p:sp>
    </p:spTree>
    <p:extLst>
      <p:ext uri="{BB962C8B-B14F-4D97-AF65-F5344CB8AC3E}">
        <p14:creationId xmlns:p14="http://schemas.microsoft.com/office/powerpoint/2010/main" val="2030999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F9FEA-8D36-363B-88B1-F07B425AE35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7FBFFF7-09B1-D09B-B107-6E29CCF31E40}"/>
              </a:ext>
            </a:extLst>
          </p:cNvPr>
          <p:cNvSpPr>
            <a:spLocks noGrp="1"/>
          </p:cNvSpPr>
          <p:nvPr>
            <p:ph type="title"/>
          </p:nvPr>
        </p:nvSpPr>
        <p:spPr>
          <a:xfrm>
            <a:off x="138953" y="219129"/>
            <a:ext cx="10515600" cy="1325563"/>
          </a:xfrm>
        </p:spPr>
        <p:txBody>
          <a:bodyPr/>
          <a:lstStyle/>
          <a:p>
            <a:r>
              <a:rPr lang="ko-KR" altLang="en-US" dirty="0"/>
              <a:t>숙제</a:t>
            </a:r>
          </a:p>
        </p:txBody>
      </p:sp>
      <p:sp>
        <p:nvSpPr>
          <p:cNvPr id="4" name="내용 개체 틀 2">
            <a:extLst>
              <a:ext uri="{FF2B5EF4-FFF2-40B4-BE49-F238E27FC236}">
                <a16:creationId xmlns:a16="http://schemas.microsoft.com/office/drawing/2014/main" id="{7B7A631E-EBEC-234C-7440-44CFE8FFCAC8}"/>
              </a:ext>
            </a:extLst>
          </p:cNvPr>
          <p:cNvSpPr>
            <a:spLocks noGrp="1"/>
          </p:cNvSpPr>
          <p:nvPr>
            <p:ph idx="1"/>
          </p:nvPr>
        </p:nvSpPr>
        <p:spPr>
          <a:xfrm>
            <a:off x="384202" y="1690688"/>
            <a:ext cx="10846859" cy="3496035"/>
          </a:xfrm>
        </p:spPr>
        <p:txBody>
          <a:bodyPr>
            <a:normAutofit fontScale="92500" lnSpcReduction="20000"/>
          </a:bodyPr>
          <a:lstStyle/>
          <a:p>
            <a:r>
              <a:rPr lang="ko-KR" altLang="en-US" sz="2400" dirty="0"/>
              <a:t>낭독연습 매일 조금씩</a:t>
            </a:r>
            <a:r>
              <a:rPr lang="en-US" altLang="ko-KR" sz="2400" dirty="0"/>
              <a:t>(</a:t>
            </a:r>
            <a:r>
              <a:rPr lang="ko-KR" altLang="en-US" sz="2400" dirty="0"/>
              <a:t>음성파일을 들으면서</a:t>
            </a:r>
            <a:r>
              <a:rPr lang="en-US" altLang="ko-KR" sz="2400" dirty="0"/>
              <a:t>)</a:t>
            </a:r>
          </a:p>
          <a:p>
            <a:r>
              <a:rPr lang="ko-KR" altLang="en-US" sz="2400" dirty="0"/>
              <a:t>필사 하기 </a:t>
            </a:r>
            <a:r>
              <a:rPr lang="en-US" altLang="ko-KR" sz="2400" dirty="0"/>
              <a:t>(</a:t>
            </a:r>
            <a:r>
              <a:rPr lang="ko-KR" altLang="en-US" sz="2400" dirty="0"/>
              <a:t>기사 내용</a:t>
            </a:r>
            <a:r>
              <a:rPr lang="en-US" altLang="ko-KR" sz="2400" dirty="0"/>
              <a:t>)_</a:t>
            </a:r>
            <a:r>
              <a:rPr lang="ko-KR" altLang="en-US" sz="2400" dirty="0" err="1"/>
              <a:t>단톡에</a:t>
            </a:r>
            <a:r>
              <a:rPr lang="ko-KR" altLang="en-US" sz="2400" dirty="0"/>
              <a:t> 제출</a:t>
            </a:r>
            <a:r>
              <a:rPr lang="en-US" altLang="ko-KR" sz="2400" dirty="0"/>
              <a:t>! (</a:t>
            </a:r>
            <a:r>
              <a:rPr lang="ko-KR" altLang="en-US" sz="2400" dirty="0" err="1"/>
              <a:t>토요일밤까지</a:t>
            </a:r>
            <a:r>
              <a:rPr lang="en-US" altLang="ko-KR" sz="2400" dirty="0"/>
              <a:t>)</a:t>
            </a:r>
          </a:p>
          <a:p>
            <a:r>
              <a:rPr lang="ko-KR" altLang="en-US" sz="2400" dirty="0"/>
              <a:t>한자 읽고 쓸 수 있도록 해주세요</a:t>
            </a:r>
            <a:r>
              <a:rPr lang="en-US" altLang="ko-KR" sz="2400" dirty="0"/>
              <a:t>!</a:t>
            </a:r>
          </a:p>
          <a:p>
            <a:r>
              <a:rPr lang="ko-KR" altLang="en-US" sz="2400" dirty="0"/>
              <a:t>문장 통으로 암기하기</a:t>
            </a:r>
            <a:r>
              <a:rPr lang="en-US" altLang="ko-KR" sz="2400" dirty="0"/>
              <a:t>!</a:t>
            </a:r>
          </a:p>
          <a:p>
            <a:r>
              <a:rPr lang="ko-KR" altLang="en-US" sz="2400" dirty="0" err="1"/>
              <a:t>일본지역외우기</a:t>
            </a:r>
            <a:r>
              <a:rPr lang="en-US" altLang="ko-KR" sz="2400" dirty="0"/>
              <a:t>(</a:t>
            </a:r>
            <a:r>
              <a:rPr lang="ko-KR" altLang="en-US" sz="2400" dirty="0" err="1">
                <a:highlight>
                  <a:srgbClr val="FFFF00"/>
                </a:highlight>
              </a:rPr>
              <a:t>시코쿠지역</a:t>
            </a:r>
            <a:r>
              <a:rPr lang="en-US" altLang="ko-KR" sz="2400" dirty="0">
                <a:highlight>
                  <a:srgbClr val="FFFF00"/>
                </a:highlight>
              </a:rPr>
              <a:t>)</a:t>
            </a:r>
          </a:p>
          <a:p>
            <a:r>
              <a:rPr lang="en-US" altLang="ko-KR" sz="2400" dirty="0">
                <a:highlight>
                  <a:srgbClr val="FFFF00"/>
                </a:highlight>
              </a:rPr>
              <a:t>1</a:t>
            </a:r>
            <a:r>
              <a:rPr lang="ko-KR" altLang="en-US" sz="2400" dirty="0">
                <a:highlight>
                  <a:srgbClr val="FFFF00"/>
                </a:highlight>
              </a:rPr>
              <a:t>주차</a:t>
            </a:r>
            <a:r>
              <a:rPr lang="en-US" altLang="ko-KR" sz="2400" dirty="0">
                <a:highlight>
                  <a:srgbClr val="FFFF00"/>
                </a:highlight>
              </a:rPr>
              <a:t>~3</a:t>
            </a:r>
            <a:r>
              <a:rPr lang="ko-KR" altLang="en-US" sz="2400" dirty="0">
                <a:highlight>
                  <a:srgbClr val="FFFF00"/>
                </a:highlight>
              </a:rPr>
              <a:t>주차 </a:t>
            </a:r>
            <a:r>
              <a:rPr lang="ko-KR" altLang="en-US" sz="2400" dirty="0" err="1">
                <a:highlight>
                  <a:srgbClr val="FFFF00"/>
                </a:highlight>
              </a:rPr>
              <a:t>총복습</a:t>
            </a:r>
            <a:r>
              <a:rPr lang="en-US" altLang="ko-KR" sz="2400" dirty="0">
                <a:highlight>
                  <a:srgbClr val="FFFF00"/>
                </a:highlight>
              </a:rPr>
              <a:t>!! </a:t>
            </a:r>
            <a:r>
              <a:rPr lang="ko-KR" altLang="en-US" sz="2400" dirty="0">
                <a:highlight>
                  <a:srgbClr val="FFFF00"/>
                </a:highlight>
              </a:rPr>
              <a:t>낭독연습 해주세요</a:t>
            </a:r>
            <a:r>
              <a:rPr lang="en-US" altLang="ko-KR" sz="2400" dirty="0">
                <a:highlight>
                  <a:srgbClr val="FFFF00"/>
                </a:highlight>
              </a:rPr>
              <a:t>~~ </a:t>
            </a:r>
            <a:r>
              <a:rPr lang="en-US" altLang="ko-KR" sz="2400" dirty="0">
                <a:highlight>
                  <a:srgbClr val="FFFF00"/>
                </a:highlight>
                <a:sym typeface="Wingdings" panose="05000000000000000000" pitchFamily="2" charset="2"/>
              </a:rPr>
              <a:t></a:t>
            </a:r>
          </a:p>
          <a:p>
            <a:r>
              <a:rPr lang="ko-KR" altLang="en-US" sz="2400" dirty="0">
                <a:highlight>
                  <a:srgbClr val="FFFF00"/>
                </a:highlight>
              </a:rPr>
              <a:t>다음주 회화 주제</a:t>
            </a:r>
            <a:r>
              <a:rPr lang="en-US" altLang="ko-KR" sz="2400" dirty="0">
                <a:highlight>
                  <a:srgbClr val="FFFF00"/>
                </a:highlight>
              </a:rPr>
              <a:t>: </a:t>
            </a:r>
            <a:r>
              <a:rPr lang="ko-KR" altLang="en-US" sz="2400" dirty="0">
                <a:highlight>
                  <a:srgbClr val="FFFF00"/>
                </a:highlight>
              </a:rPr>
              <a:t>주말에 뭐해</a:t>
            </a:r>
            <a:r>
              <a:rPr lang="en-US" altLang="ko-KR" sz="2400" dirty="0">
                <a:highlight>
                  <a:srgbClr val="FFFF00"/>
                </a:highlight>
              </a:rPr>
              <a:t>?</a:t>
            </a:r>
          </a:p>
          <a:p>
            <a:endParaRPr lang="en-US" altLang="ko-KR" sz="2400" dirty="0">
              <a:highlight>
                <a:srgbClr val="FFFF00"/>
              </a:highlight>
            </a:endParaRPr>
          </a:p>
          <a:p>
            <a:r>
              <a:rPr lang="en-US" altLang="ko-KR" sz="2400" dirty="0"/>
              <a:t>2</a:t>
            </a:r>
            <a:r>
              <a:rPr lang="ko-KR" altLang="en-US" sz="2400" dirty="0"/>
              <a:t>월 등록이 어려운 분은 미리 말씀해주시고 등록은 </a:t>
            </a:r>
            <a:r>
              <a:rPr lang="en-US" altLang="ko-KR" sz="2400" dirty="0"/>
              <a:t>1</a:t>
            </a:r>
            <a:r>
              <a:rPr lang="ko-KR" altLang="en-US" sz="2400" dirty="0"/>
              <a:t>월 </a:t>
            </a:r>
            <a:r>
              <a:rPr lang="en-US" altLang="ko-KR" sz="2400" dirty="0"/>
              <a:t>25</a:t>
            </a:r>
            <a:r>
              <a:rPr lang="ko-KR" altLang="en-US" sz="2400" dirty="0"/>
              <a:t>일까지 해주세요</a:t>
            </a:r>
            <a:r>
              <a:rPr lang="en-US" altLang="ko-KR" sz="2400" dirty="0"/>
              <a:t>!</a:t>
            </a:r>
          </a:p>
          <a:p>
            <a:pPr marL="0" indent="0">
              <a:buNone/>
            </a:pPr>
            <a:endParaRPr lang="en-US" altLang="ko-KR" sz="2400" dirty="0"/>
          </a:p>
          <a:p>
            <a:endParaRPr lang="en-US" altLang="ko-KR" sz="2400" dirty="0">
              <a:highlight>
                <a:srgbClr val="FFFF00"/>
              </a:highlight>
            </a:endParaRPr>
          </a:p>
        </p:txBody>
      </p:sp>
    </p:spTree>
    <p:extLst>
      <p:ext uri="{BB962C8B-B14F-4D97-AF65-F5344CB8AC3E}">
        <p14:creationId xmlns:p14="http://schemas.microsoft.com/office/powerpoint/2010/main" val="1785361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4B9CBE-F35F-97AA-0C99-C7B5C82372FE}"/>
              </a:ext>
            </a:extLst>
          </p:cNvPr>
          <p:cNvSpPr>
            <a:spLocks noGrp="1"/>
          </p:cNvSpPr>
          <p:nvPr>
            <p:ph type="title"/>
          </p:nvPr>
        </p:nvSpPr>
        <p:spPr/>
        <p:txBody>
          <a:bodyPr/>
          <a:lstStyle/>
          <a:p>
            <a:r>
              <a:rPr lang="ko-KR" altLang="en-US" dirty="0"/>
              <a:t>듣기 잘하는 법</a:t>
            </a:r>
            <a:r>
              <a:rPr lang="en-US" altLang="ko-KR" dirty="0"/>
              <a:t>?</a:t>
            </a:r>
            <a:endParaRPr lang="ko-KR" altLang="en-US" dirty="0"/>
          </a:p>
        </p:txBody>
      </p:sp>
      <p:sp>
        <p:nvSpPr>
          <p:cNvPr id="3" name="내용 개체 틀 2">
            <a:extLst>
              <a:ext uri="{FF2B5EF4-FFF2-40B4-BE49-F238E27FC236}">
                <a16:creationId xmlns:a16="http://schemas.microsoft.com/office/drawing/2014/main" id="{8B906208-6E1C-21C7-D8B3-B24CBAF824C6}"/>
              </a:ext>
            </a:extLst>
          </p:cNvPr>
          <p:cNvSpPr>
            <a:spLocks noGrp="1"/>
          </p:cNvSpPr>
          <p:nvPr>
            <p:ph idx="1"/>
          </p:nvPr>
        </p:nvSpPr>
        <p:spPr>
          <a:xfrm>
            <a:off x="838200" y="2046554"/>
            <a:ext cx="10515600" cy="2089725"/>
          </a:xfrm>
        </p:spPr>
        <p:txBody>
          <a:bodyPr>
            <a:normAutofit fontScale="92500" lnSpcReduction="20000"/>
          </a:bodyPr>
          <a:lstStyle/>
          <a:p>
            <a:r>
              <a:rPr lang="ko-KR" altLang="en-US" dirty="0"/>
              <a:t>독해가 되어야 듣기도 됩니다</a:t>
            </a:r>
            <a:endParaRPr lang="en-US" altLang="ko-KR" dirty="0"/>
          </a:p>
          <a:p>
            <a:r>
              <a:rPr lang="ko-KR" altLang="en-US" dirty="0" err="1"/>
              <a:t>아는만큼</a:t>
            </a:r>
            <a:r>
              <a:rPr lang="ko-KR" altLang="en-US" dirty="0"/>
              <a:t> 들립니다</a:t>
            </a:r>
            <a:endParaRPr lang="en-US" altLang="ko-KR" dirty="0"/>
          </a:p>
          <a:p>
            <a:r>
              <a:rPr lang="ko-KR" altLang="en-US" dirty="0"/>
              <a:t>스크립트와 음성이 일치될 수 있도록 반복해서 들어보기</a:t>
            </a:r>
            <a:endParaRPr lang="en-US" altLang="ko-KR" dirty="0"/>
          </a:p>
          <a:p>
            <a:r>
              <a:rPr lang="ko-KR" altLang="en-US" dirty="0" err="1"/>
              <a:t>섀도잉</a:t>
            </a:r>
            <a:r>
              <a:rPr lang="ko-KR" altLang="en-US" dirty="0"/>
              <a:t> 해보기</a:t>
            </a:r>
            <a:r>
              <a:rPr lang="en-US" altLang="ko-KR" dirty="0"/>
              <a:t>(</a:t>
            </a:r>
            <a:r>
              <a:rPr lang="ko-KR" altLang="en-US" dirty="0"/>
              <a:t>새로운 것을 많이 하기보다는 </a:t>
            </a:r>
            <a:r>
              <a:rPr lang="ko-KR" altLang="en-US" dirty="0">
                <a:highlight>
                  <a:srgbClr val="FFFF00"/>
                </a:highlight>
              </a:rPr>
              <a:t>반복</a:t>
            </a:r>
            <a:r>
              <a:rPr lang="ko-KR" altLang="en-US" dirty="0"/>
              <a:t>이 중요</a:t>
            </a:r>
            <a:r>
              <a:rPr lang="en-US" altLang="ko-KR" dirty="0"/>
              <a:t>!)</a:t>
            </a:r>
          </a:p>
          <a:p>
            <a:r>
              <a:rPr lang="ko-KR" altLang="en-US" dirty="0"/>
              <a:t>물론</a:t>
            </a:r>
            <a:r>
              <a:rPr lang="en-US" altLang="ja-JP" dirty="0"/>
              <a:t>!!</a:t>
            </a:r>
            <a:r>
              <a:rPr lang="ko-KR" altLang="en-US" dirty="0"/>
              <a:t>어휘와 단어 많이 외우기</a:t>
            </a:r>
            <a:endParaRPr lang="en-US" altLang="ko-KR" dirty="0"/>
          </a:p>
          <a:p>
            <a:endParaRPr lang="en-US" altLang="ko-KR" dirty="0"/>
          </a:p>
          <a:p>
            <a:pPr marL="0" indent="0">
              <a:buNone/>
            </a:pPr>
            <a:endParaRPr lang="en-US" altLang="ko-KR" dirty="0"/>
          </a:p>
        </p:txBody>
      </p:sp>
    </p:spTree>
    <p:extLst>
      <p:ext uri="{BB962C8B-B14F-4D97-AF65-F5344CB8AC3E}">
        <p14:creationId xmlns:p14="http://schemas.microsoft.com/office/powerpoint/2010/main" val="876692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0149A3-5D97-BF0E-A0F6-17C357B3B4DB}"/>
              </a:ext>
            </a:extLst>
          </p:cNvPr>
          <p:cNvSpPr>
            <a:spLocks noGrp="1"/>
          </p:cNvSpPr>
          <p:nvPr>
            <p:ph type="title"/>
          </p:nvPr>
        </p:nvSpPr>
        <p:spPr>
          <a:xfrm>
            <a:off x="0" y="24548"/>
            <a:ext cx="9634953" cy="583007"/>
          </a:xfrm>
        </p:spPr>
        <p:txBody>
          <a:bodyPr>
            <a:normAutofit fontScale="90000"/>
          </a:bodyPr>
          <a:lstStyle/>
          <a:p>
            <a:r>
              <a:rPr lang="ko-KR" altLang="en-US" sz="3600" dirty="0"/>
              <a:t>단어시험</a:t>
            </a:r>
            <a:r>
              <a:rPr lang="en-US" altLang="ko-KR" sz="3600" dirty="0"/>
              <a:t>(</a:t>
            </a:r>
            <a:r>
              <a:rPr lang="ko-KR" altLang="en-US" sz="3600" dirty="0" err="1"/>
              <a:t>요미가나</a:t>
            </a:r>
            <a:r>
              <a:rPr lang="ko-KR" altLang="en-US" sz="3600" dirty="0"/>
              <a:t> 포함해서 </a:t>
            </a:r>
            <a:r>
              <a:rPr lang="en-US" altLang="ko-KR" sz="3600" dirty="0"/>
              <a:t>6</a:t>
            </a:r>
            <a:r>
              <a:rPr lang="ko-KR" altLang="en-US" sz="3600" dirty="0"/>
              <a:t>시</a:t>
            </a:r>
            <a:r>
              <a:rPr lang="en-US" altLang="ko-KR" sz="3600" dirty="0"/>
              <a:t>57</a:t>
            </a:r>
            <a:r>
              <a:rPr lang="ko-KR" altLang="en-US" sz="3600" dirty="0"/>
              <a:t>분까지</a:t>
            </a:r>
            <a:r>
              <a:rPr lang="en-US" altLang="ko-KR" sz="3600" dirty="0"/>
              <a:t>)</a:t>
            </a:r>
            <a:endParaRPr lang="ko-KR" altLang="en-US" sz="3600" dirty="0"/>
          </a:p>
        </p:txBody>
      </p:sp>
      <p:sp>
        <p:nvSpPr>
          <p:cNvPr id="3" name="내용 개체 틀 2">
            <a:extLst>
              <a:ext uri="{FF2B5EF4-FFF2-40B4-BE49-F238E27FC236}">
                <a16:creationId xmlns:a16="http://schemas.microsoft.com/office/drawing/2014/main" id="{522B01E2-B2FD-AF3A-B946-A359D7BC03EB}"/>
              </a:ext>
            </a:extLst>
          </p:cNvPr>
          <p:cNvSpPr>
            <a:spLocks noGrp="1"/>
          </p:cNvSpPr>
          <p:nvPr>
            <p:ph idx="1"/>
          </p:nvPr>
        </p:nvSpPr>
        <p:spPr>
          <a:xfrm>
            <a:off x="177971" y="816208"/>
            <a:ext cx="11206003" cy="5725740"/>
          </a:xfrm>
        </p:spPr>
        <p:txBody>
          <a:bodyPr>
            <a:normAutofit/>
          </a:bodyPr>
          <a:lstStyle/>
          <a:p>
            <a:pPr marL="514350" indent="-514350">
              <a:buFont typeface="+mj-lt"/>
              <a:buAutoNum type="arabicPeriod"/>
            </a:pPr>
            <a:r>
              <a:rPr lang="ko-KR" altLang="en-US" dirty="0"/>
              <a:t>이벤트</a:t>
            </a:r>
            <a:endParaRPr lang="en-US" altLang="ko-KR" dirty="0"/>
          </a:p>
          <a:p>
            <a:pPr marL="514350" indent="-514350">
              <a:buFont typeface="+mj-lt"/>
              <a:buAutoNum type="arabicPeriod"/>
            </a:pPr>
            <a:r>
              <a:rPr lang="ko-KR" altLang="en-US" dirty="0"/>
              <a:t>연말연시</a:t>
            </a:r>
            <a:endParaRPr lang="en-US" altLang="ko-KR" dirty="0"/>
          </a:p>
          <a:p>
            <a:pPr marL="514350" indent="-514350">
              <a:buFont typeface="+mj-lt"/>
              <a:buAutoNum type="arabicPeriod"/>
            </a:pPr>
            <a:r>
              <a:rPr lang="ko-KR" altLang="en-US" dirty="0"/>
              <a:t>주의하다</a:t>
            </a:r>
            <a:endParaRPr lang="en-US" altLang="ko-KR" dirty="0"/>
          </a:p>
          <a:p>
            <a:pPr marL="514350" indent="-514350">
              <a:buFont typeface="+mj-lt"/>
              <a:buAutoNum type="arabicPeriod"/>
            </a:pPr>
            <a:r>
              <a:rPr lang="ko-KR" altLang="en-US" dirty="0"/>
              <a:t>교통상황</a:t>
            </a:r>
            <a:endParaRPr lang="en-US" altLang="ko-KR" dirty="0"/>
          </a:p>
          <a:p>
            <a:pPr marL="514350" indent="-514350">
              <a:buFont typeface="+mj-lt"/>
              <a:buAutoNum type="arabicPeriod"/>
            </a:pPr>
            <a:r>
              <a:rPr lang="ko-KR" altLang="en-US" dirty="0"/>
              <a:t>늘어지게</a:t>
            </a:r>
            <a:endParaRPr lang="en-US" altLang="ko-KR" dirty="0"/>
          </a:p>
          <a:p>
            <a:pPr marL="514350" indent="-514350">
              <a:buFont typeface="+mj-lt"/>
              <a:buAutoNum type="arabicPeriod"/>
            </a:pPr>
            <a:r>
              <a:rPr lang="ko-KR" altLang="en-US" dirty="0" err="1"/>
              <a:t>비싼편</a:t>
            </a:r>
            <a:endParaRPr lang="en-US" altLang="ko-KR" dirty="0"/>
          </a:p>
          <a:p>
            <a:pPr marL="514350" indent="-514350">
              <a:buFont typeface="+mj-lt"/>
              <a:buAutoNum type="arabicPeriod"/>
            </a:pPr>
            <a:r>
              <a:rPr lang="ko-KR" altLang="en-US" dirty="0"/>
              <a:t>불필요</a:t>
            </a:r>
            <a:endParaRPr lang="en-US" altLang="ko-KR" dirty="0"/>
          </a:p>
          <a:p>
            <a:pPr marL="514350" indent="-514350">
              <a:buFont typeface="+mj-lt"/>
              <a:buAutoNum type="arabicPeriod"/>
            </a:pPr>
            <a:r>
              <a:rPr lang="ko-KR" altLang="en-US" dirty="0"/>
              <a:t>귀성러시</a:t>
            </a:r>
            <a:endParaRPr lang="en-US" altLang="ko-KR" dirty="0"/>
          </a:p>
          <a:p>
            <a:pPr marL="514350" indent="-514350">
              <a:buFont typeface="+mj-lt"/>
              <a:buAutoNum type="arabicPeriod"/>
            </a:pPr>
            <a:r>
              <a:rPr lang="ko-KR" altLang="en-US" dirty="0"/>
              <a:t>판단하다</a:t>
            </a:r>
            <a:r>
              <a:rPr lang="en-US" altLang="ko-KR" dirty="0"/>
              <a:t>,</a:t>
            </a:r>
            <a:r>
              <a:rPr lang="ko-KR" altLang="en-US" dirty="0"/>
              <a:t>분별하다</a:t>
            </a:r>
            <a:endParaRPr lang="en-US" altLang="ko-KR" dirty="0"/>
          </a:p>
          <a:p>
            <a:pPr marL="514350" indent="-514350">
              <a:buFont typeface="+mj-lt"/>
              <a:buAutoNum type="arabicPeriod"/>
            </a:pPr>
            <a:r>
              <a:rPr lang="ko-KR" altLang="en-US" dirty="0" err="1"/>
              <a:t>후회없는</a:t>
            </a:r>
            <a:endParaRPr lang="en-US" altLang="ko-KR" dirty="0"/>
          </a:p>
          <a:p>
            <a:pPr marL="514350" indent="-514350">
              <a:buFont typeface="+mj-lt"/>
              <a:buAutoNum type="arabicPeriod"/>
            </a:pPr>
            <a:endParaRPr lang="en-US" altLang="ko-KR" dirty="0"/>
          </a:p>
        </p:txBody>
      </p:sp>
    </p:spTree>
    <p:extLst>
      <p:ext uri="{BB962C8B-B14F-4D97-AF65-F5344CB8AC3E}">
        <p14:creationId xmlns:p14="http://schemas.microsoft.com/office/powerpoint/2010/main" val="16142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C7BB3CA-F98F-8E46-1383-EC15F1153235}"/>
              </a:ext>
            </a:extLst>
          </p:cNvPr>
          <p:cNvSpPr>
            <a:spLocks noGrp="1"/>
          </p:cNvSpPr>
          <p:nvPr>
            <p:ph idx="1"/>
          </p:nvPr>
        </p:nvSpPr>
        <p:spPr>
          <a:xfrm>
            <a:off x="500236" y="1350975"/>
            <a:ext cx="10801478" cy="4710241"/>
          </a:xfrm>
        </p:spPr>
        <p:txBody>
          <a:bodyPr/>
          <a:lstStyle/>
          <a:p>
            <a:pPr>
              <a:lnSpc>
                <a:spcPct val="150000"/>
              </a:lnSpc>
            </a:pPr>
            <a:r>
              <a:rPr lang="ja-JP" altLang="ko-KR" dirty="0"/>
              <a:t>イベントがたくさんの年末年始ですが、注意しないといけないことも……。</a:t>
            </a:r>
            <a:br>
              <a:rPr lang="en-US" altLang="ko-KR" dirty="0"/>
            </a:br>
            <a:r>
              <a:rPr lang="ja-JP" altLang="ko-KR" dirty="0"/>
              <a:t>年末年始の過ごし方で気を付けたいことも合わせてご紹介します。</a:t>
            </a:r>
            <a:endParaRPr lang="ko-KR" altLang="ko-KR" dirty="0"/>
          </a:p>
          <a:p>
            <a:pPr>
              <a:lnSpc>
                <a:spcPct val="150000"/>
              </a:lnSpc>
            </a:pPr>
            <a:r>
              <a:rPr lang="ja-JP" altLang="ko-KR" dirty="0"/>
              <a:t>年末年始に気を付けたい過ごし方は？</a:t>
            </a:r>
            <a:endParaRPr lang="ko-KR" altLang="ko-KR" dirty="0"/>
          </a:p>
          <a:p>
            <a:endParaRPr lang="ko-KR" altLang="en-US" dirty="0"/>
          </a:p>
        </p:txBody>
      </p:sp>
      <p:sp>
        <p:nvSpPr>
          <p:cNvPr id="7" name="TextBox 6">
            <a:extLst>
              <a:ext uri="{FF2B5EF4-FFF2-40B4-BE49-F238E27FC236}">
                <a16:creationId xmlns:a16="http://schemas.microsoft.com/office/drawing/2014/main" id="{8532EA94-2A80-09D0-1BB5-9835B99A29E7}"/>
              </a:ext>
            </a:extLst>
          </p:cNvPr>
          <p:cNvSpPr txBox="1"/>
          <p:nvPr/>
        </p:nvSpPr>
        <p:spPr>
          <a:xfrm>
            <a:off x="47561" y="96262"/>
            <a:ext cx="6097022" cy="584775"/>
          </a:xfrm>
          <a:prstGeom prst="rect">
            <a:avLst/>
          </a:prstGeom>
          <a:noFill/>
        </p:spPr>
        <p:txBody>
          <a:bodyPr wrap="square">
            <a:spAutoFit/>
          </a:bodyPr>
          <a:lstStyle/>
          <a:p>
            <a:r>
              <a:rPr lang="ja-JP" altLang="en-US" sz="3200" b="1" dirty="0">
                <a:latin typeface="+mn-ea"/>
                <a:ea typeface="+mn-ea"/>
              </a:rPr>
              <a:t>復習</a:t>
            </a:r>
            <a:endParaRPr lang="ko-KR" altLang="en-US" sz="3200" dirty="0"/>
          </a:p>
        </p:txBody>
      </p:sp>
    </p:spTree>
    <p:extLst>
      <p:ext uri="{BB962C8B-B14F-4D97-AF65-F5344CB8AC3E}">
        <p14:creationId xmlns:p14="http://schemas.microsoft.com/office/powerpoint/2010/main" val="18766212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1979</TotalTime>
  <Words>8034</Words>
  <Application>Microsoft Office PowerPoint</Application>
  <PresentationFormat>와이드스크린</PresentationFormat>
  <Paragraphs>396</Paragraphs>
  <Slides>67</Slides>
  <Notes>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67</vt:i4>
      </vt:variant>
    </vt:vector>
  </HeadingPairs>
  <TitlesOfParts>
    <vt:vector size="74" baseType="lpstr">
      <vt:lpstr>Meiryo</vt:lpstr>
      <vt:lpstr>Yu Gothic</vt:lpstr>
      <vt:lpstr>맑은 고딕</vt:lpstr>
      <vt:lpstr>Arial</vt:lpstr>
      <vt:lpstr>Calibri</vt:lpstr>
      <vt:lpstr>Wingdings</vt:lpstr>
      <vt:lpstr>Office 테마</vt:lpstr>
      <vt:lpstr>PowerPoint 프레젠테이션</vt:lpstr>
      <vt:lpstr>1월수업</vt:lpstr>
      <vt:lpstr>오리엔테이션</vt:lpstr>
      <vt:lpstr>단어시험샘플사진(개인 카톡으로 보내주세요)</vt:lpstr>
      <vt:lpstr>필사샘플 (수업자료)</vt:lpstr>
      <vt:lpstr>1)통암기 2)필사(인증샷 보내주세요_단톡에) 3)한자쓰기 가능 4)낭독연습 매일 </vt:lpstr>
      <vt:lpstr>듣기 잘하는 법?</vt:lpstr>
      <vt:lpstr>단어시험(요미가나 포함해서 6시57분까지)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坊主（ぼうず）</vt:lpstr>
      <vt:lpstr>PowerPoint 프레젠테이션</vt:lpstr>
      <vt:lpstr>会話:新年目標</vt:lpstr>
      <vt:lpstr>숙제</vt:lpstr>
      <vt:lpstr>PowerPoint 프레젠테이션</vt:lpstr>
      <vt:lpstr>1/11 単語テスト(요미가나 써서 6시56까지)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女の「おひとりさまレベル」を10段階にしてみた【どこまで1人で行ける？】</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旅行する時、一人？家族？友達？</vt:lpstr>
      <vt:lpstr>숙제</vt:lpstr>
      <vt:lpstr>1월3주차</vt:lpstr>
      <vt:lpstr>단어시험（６：５６まで）</vt:lpstr>
      <vt:lpstr>PowerPoint 프레젠테이션</vt:lpstr>
      <vt:lpstr>복습</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中国（ちゅうごく）＋四国（しこく）</vt:lpstr>
      <vt:lpstr>PowerPoint 프레젠테이션</vt:lpstr>
      <vt:lpstr>PowerPoint 프레젠테이션</vt:lpstr>
      <vt:lpstr>会話（出前）</vt:lpstr>
      <vt:lpstr>숙제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정다은</dc:creator>
  <cp:lastModifiedBy>정다은</cp:lastModifiedBy>
  <cp:revision>42</cp:revision>
  <dcterms:created xsi:type="dcterms:W3CDTF">2025-05-03T16:32:39Z</dcterms:created>
  <dcterms:modified xsi:type="dcterms:W3CDTF">2026-01-18T11:05:55Z</dcterms:modified>
</cp:coreProperties>
</file>